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handoutMasterIdLst>
    <p:handoutMasterId r:id="rId15"/>
  </p:handoutMasterIdLst>
  <p:sldIdLst>
    <p:sldId id="322" r:id="rId2"/>
    <p:sldId id="306" r:id="rId3"/>
    <p:sldId id="310" r:id="rId4"/>
    <p:sldId id="303" r:id="rId5"/>
    <p:sldId id="304" r:id="rId6"/>
    <p:sldId id="307" r:id="rId7"/>
    <p:sldId id="313" r:id="rId8"/>
    <p:sldId id="314" r:id="rId9"/>
    <p:sldId id="315" r:id="rId10"/>
    <p:sldId id="316" r:id="rId11"/>
    <p:sldId id="317" r:id="rId12"/>
    <p:sldId id="309" r:id="rId13"/>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E2B922-8F58-1136-FDD6-FABCCCEADD8D}" name="John" initials="J" userId="John" providerId="None"/>
  <p188:author id="{BB55CDA2-9831-6085-A83E-B7EE9CD936B0}" name="Anesh Maniraj Singh" initials="AMS" userId="a0a8f79c33d12abd"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1C5F"/>
    <a:srgbClr val="163F70"/>
    <a:srgbClr val="09195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34" autoAdjust="0"/>
    <p:restoredTop sz="94612" autoAdjust="0"/>
  </p:normalViewPr>
  <p:slideViewPr>
    <p:cSldViewPr>
      <p:cViewPr varScale="1">
        <p:scale>
          <a:sx n="31" d="100"/>
          <a:sy n="31" d="100"/>
        </p:scale>
        <p:origin x="72" y="83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22" d="100"/>
          <a:sy n="122" d="100"/>
        </p:scale>
        <p:origin x="4914"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73461480059821"/>
          <c:y val="4.8851903901196883E-2"/>
          <c:w val="0.66734444339035937"/>
          <c:h val="0.57196194225721786"/>
        </c:manualLayout>
      </c:layout>
      <c:barChart>
        <c:barDir val="col"/>
        <c:grouping val="clustered"/>
        <c:varyColors val="0"/>
        <c:ser>
          <c:idx val="0"/>
          <c:order val="0"/>
          <c:tx>
            <c:v>Local Municipalities</c:v>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'[Rainfall data MP (2).xlsx]Sheet1'!$Q$2:$Q$18</c:f>
              <c:strCache>
                <c:ptCount val="17"/>
                <c:pt idx="0">
                  <c:v>Dipaleseng</c:v>
                </c:pt>
                <c:pt idx="1">
                  <c:v>Drjs</c:v>
                </c:pt>
                <c:pt idx="2">
                  <c:v>Thabachweu</c:v>
                </c:pt>
                <c:pt idx="3">
                  <c:v>albertluthuli</c:v>
                </c:pt>
                <c:pt idx="4">
                  <c:v>bushbuck</c:v>
                </c:pt>
                <c:pt idx="5">
                  <c:v>emakhazeni</c:v>
                </c:pt>
                <c:pt idx="6">
                  <c:v>emalahleni</c:v>
                </c:pt>
                <c:pt idx="7">
                  <c:v>govanmbeki</c:v>
                </c:pt>
                <c:pt idx="8">
                  <c:v>lekwa</c:v>
                </c:pt>
                <c:pt idx="9">
                  <c:v>mbombela</c:v>
                </c:pt>
                <c:pt idx="10">
                  <c:v>mkhondo</c:v>
                </c:pt>
                <c:pt idx="11">
                  <c:v>msukaligwa</c:v>
                </c:pt>
                <c:pt idx="12">
                  <c:v>nkomazi</c:v>
                </c:pt>
                <c:pt idx="13">
                  <c:v>pixleykaseme</c:v>
                </c:pt>
                <c:pt idx="14">
                  <c:v>stevetshwete</c:v>
                </c:pt>
                <c:pt idx="15">
                  <c:v>thembisilehani</c:v>
                </c:pt>
                <c:pt idx="16">
                  <c:v>victorkanye</c:v>
                </c:pt>
              </c:strCache>
            </c:strRef>
          </c:cat>
          <c:val>
            <c:numRef>
              <c:f>'[Rainfall data MP (2).xlsx]Sheet1'!$R$2:$R$18</c:f>
              <c:numCache>
                <c:formatCode>General</c:formatCode>
                <c:ptCount val="17"/>
                <c:pt idx="0">
                  <c:v>176.23699999999999</c:v>
                </c:pt>
                <c:pt idx="1">
                  <c:v>70.001000000000005</c:v>
                </c:pt>
                <c:pt idx="2">
                  <c:v>413.79300000000001</c:v>
                </c:pt>
                <c:pt idx="3">
                  <c:v>371.13</c:v>
                </c:pt>
                <c:pt idx="4">
                  <c:v>366.54700000000003</c:v>
                </c:pt>
                <c:pt idx="5">
                  <c:v>257.18400000000003</c:v>
                </c:pt>
                <c:pt idx="6">
                  <c:v>143.64099999999999</c:v>
                </c:pt>
                <c:pt idx="7">
                  <c:v>192.48400000000001</c:v>
                </c:pt>
                <c:pt idx="8">
                  <c:v>225.37299999999999</c:v>
                </c:pt>
                <c:pt idx="9">
                  <c:v>485.57100000000003</c:v>
                </c:pt>
                <c:pt idx="10">
                  <c:v>341.42099999999999</c:v>
                </c:pt>
                <c:pt idx="11">
                  <c:v>309.23200000000003</c:v>
                </c:pt>
                <c:pt idx="12">
                  <c:v>427.13200000000001</c:v>
                </c:pt>
                <c:pt idx="13">
                  <c:v>271.04500000000002</c:v>
                </c:pt>
                <c:pt idx="14">
                  <c:v>156.482</c:v>
                </c:pt>
                <c:pt idx="15">
                  <c:v>130.77099999999999</c:v>
                </c:pt>
                <c:pt idx="16">
                  <c:v>144.351</c:v>
                </c:pt>
              </c:numCache>
            </c:numRef>
          </c:val>
          <c:extLst>
            <c:ext xmlns:c16="http://schemas.microsoft.com/office/drawing/2014/chart" uri="{C3380CC4-5D6E-409C-BE32-E72D297353CC}">
              <c16:uniqueId val="{00000000-5040-4007-BC02-AD17C543348A}"/>
            </c:ext>
          </c:extLst>
        </c:ser>
        <c:dLbls>
          <c:showLegendKey val="0"/>
          <c:showVal val="0"/>
          <c:showCatName val="0"/>
          <c:showSerName val="0"/>
          <c:showPercent val="0"/>
          <c:showBubbleSize val="0"/>
        </c:dLbls>
        <c:gapWidth val="164"/>
        <c:overlap val="-22"/>
        <c:axId val="200045696"/>
        <c:axId val="200047616"/>
      </c:barChart>
      <c:catAx>
        <c:axId val="200045696"/>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Municipalities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0047616"/>
        <c:crosses val="autoZero"/>
        <c:auto val="1"/>
        <c:lblAlgn val="ctr"/>
        <c:lblOffset val="100"/>
        <c:noMultiLvlLbl val="0"/>
      </c:catAx>
      <c:valAx>
        <c:axId val="200047616"/>
        <c:scaling>
          <c:orientation val="minMax"/>
        </c:scaling>
        <c:delete val="0"/>
        <c:axPos val="l"/>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a:t>Rainfall (mm)</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000456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sz="20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0.00943</cdr:x>
      <cdr:y>0.03913</cdr:y>
    </cdr:from>
    <cdr:to>
      <cdr:x>0.12264</cdr:x>
      <cdr:y>0.17627</cdr:y>
    </cdr:to>
    <cdr:sp macro="" textlink="">
      <cdr:nvSpPr>
        <cdr:cNvPr id="2" name="TextBox 1">
          <a:extLst xmlns:a="http://schemas.openxmlformats.org/drawingml/2006/main">
            <a:ext uri="{FF2B5EF4-FFF2-40B4-BE49-F238E27FC236}">
              <a16:creationId xmlns:a16="http://schemas.microsoft.com/office/drawing/2014/main" id="{6190D5D4-1B55-479E-6D03-D847CADDD8FE}"/>
            </a:ext>
          </a:extLst>
        </cdr:cNvPr>
        <cdr:cNvSpPr txBox="1"/>
      </cdr:nvSpPr>
      <cdr:spPr>
        <a:xfrm xmlns:a="http://schemas.openxmlformats.org/drawingml/2006/main">
          <a:off x="76200" y="26086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2000" kern="1200" dirty="0"/>
            <a:t>B</a:t>
          </a:r>
          <a:endParaRPr lang="en-ZA" sz="20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AFDB885-B15D-4DF2-B262-CBE16B8924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7FE5BCF9-D2E5-4182-9639-468CEC6027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016630-67C8-4542-B4D6-25770DC5C61B}" type="datetimeFigureOut">
              <a:rPr lang="en-ZA" smtClean="0"/>
              <a:t>2025/07/30</a:t>
            </a:fld>
            <a:endParaRPr lang="en-ZA"/>
          </a:p>
        </p:txBody>
      </p:sp>
      <p:sp>
        <p:nvSpPr>
          <p:cNvPr id="4" name="Footer Placeholder 3">
            <a:extLst>
              <a:ext uri="{FF2B5EF4-FFF2-40B4-BE49-F238E27FC236}">
                <a16:creationId xmlns:a16="http://schemas.microsoft.com/office/drawing/2014/main" id="{91C42705-3E73-4221-90C7-CE3B4054CB6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124F2FB4-E2A2-42F0-94B8-528B5CC53F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072164-F07B-4AB8-9E55-DC7CB360CCB4}" type="slidenum">
              <a:rPr lang="en-ZA" smtClean="0"/>
              <a:t>‹#›</a:t>
            </a:fld>
            <a:endParaRPr lang="en-ZA"/>
          </a:p>
        </p:txBody>
      </p:sp>
    </p:spTree>
    <p:extLst>
      <p:ext uri="{BB962C8B-B14F-4D97-AF65-F5344CB8AC3E}">
        <p14:creationId xmlns:p14="http://schemas.microsoft.com/office/powerpoint/2010/main" val="2335924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6802C-4718-4536-9742-D1443B4F1383}" type="datetimeFigureOut">
              <a:rPr lang="en-ZA" smtClean="0"/>
              <a:t>2025/07/30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A4C85-C8E6-4629-99C5-FAF67A35A917}" type="slidenum">
              <a:rPr lang="en-ZA" smtClean="0"/>
              <a:t>‹#›</a:t>
            </a:fld>
            <a:endParaRPr lang="en-ZA"/>
          </a:p>
        </p:txBody>
      </p:sp>
    </p:spTree>
    <p:extLst>
      <p:ext uri="{BB962C8B-B14F-4D97-AF65-F5344CB8AC3E}">
        <p14:creationId xmlns:p14="http://schemas.microsoft.com/office/powerpoint/2010/main" val="745350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grpSp>
        <p:nvGrpSpPr>
          <p:cNvPr id="11" name="Group 2">
            <a:extLst>
              <a:ext uri="{FF2B5EF4-FFF2-40B4-BE49-F238E27FC236}">
                <a16:creationId xmlns:a16="http://schemas.microsoft.com/office/drawing/2014/main" id="{9D14FB5C-F7B1-437F-88BE-1C4A7BC0C9BB}"/>
              </a:ext>
            </a:extLst>
          </p:cNvPr>
          <p:cNvGrpSpPr/>
          <p:nvPr userDrawn="1"/>
        </p:nvGrpSpPr>
        <p:grpSpPr>
          <a:xfrm>
            <a:off x="0" y="0"/>
            <a:ext cx="18288000" cy="10287000"/>
            <a:chOff x="0" y="0"/>
            <a:chExt cx="3773642" cy="1813153"/>
          </a:xfrm>
        </p:grpSpPr>
        <p:sp>
          <p:nvSpPr>
            <p:cNvPr id="12" name="Freeform 3">
              <a:extLst>
                <a:ext uri="{FF2B5EF4-FFF2-40B4-BE49-F238E27FC236}">
                  <a16:creationId xmlns:a16="http://schemas.microsoft.com/office/drawing/2014/main" id="{88E386AC-2E70-4C82-B7B9-BBD7A13AF0C3}"/>
                </a:ext>
              </a:extLst>
            </p:cNvPr>
            <p:cNvSpPr/>
            <p:nvPr/>
          </p:nvSpPr>
          <p:spPr>
            <a:xfrm>
              <a:off x="0" y="0"/>
              <a:ext cx="3773642" cy="1813153"/>
            </a:xfrm>
            <a:custGeom>
              <a:avLst/>
              <a:gdLst/>
              <a:ahLst/>
              <a:cxnLst/>
              <a:rect l="l" t="t" r="r" b="b"/>
              <a:pathLst>
                <a:path w="3773642" h="1813153">
                  <a:moveTo>
                    <a:pt x="0" y="0"/>
                  </a:moveTo>
                  <a:lnTo>
                    <a:pt x="3773642" y="0"/>
                  </a:lnTo>
                  <a:lnTo>
                    <a:pt x="3773642" y="1813153"/>
                  </a:lnTo>
                  <a:lnTo>
                    <a:pt x="0" y="1813153"/>
                  </a:lnTo>
                  <a:close/>
                </a:path>
              </a:pathLst>
            </a:custGeom>
            <a:solidFill>
              <a:srgbClr val="0F1C5F"/>
            </a:solidFill>
          </p:spPr>
        </p:sp>
      </p:grpSp>
      <p:sp>
        <p:nvSpPr>
          <p:cNvPr id="3" name="Subtitle 2"/>
          <p:cNvSpPr>
            <a:spLocks noGrp="1"/>
          </p:cNvSpPr>
          <p:nvPr>
            <p:ph type="subTitle" idx="1"/>
          </p:nvPr>
        </p:nvSpPr>
        <p:spPr>
          <a:xfrm>
            <a:off x="762000" y="3924300"/>
            <a:ext cx="10129314" cy="1443485"/>
          </a:xfrm>
        </p:spPr>
        <p:txBody>
          <a:bodyPr>
            <a:noAutofit/>
          </a:bodyPr>
          <a:lstStyle>
            <a:lvl1pPr marL="0" indent="0" algn="ctr">
              <a:spcBef>
                <a:spcPts val="0"/>
              </a:spcBef>
              <a:buNone/>
              <a:defRPr sz="7200" b="1">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6">
            <a:extLst>
              <a:ext uri="{FF2B5EF4-FFF2-40B4-BE49-F238E27FC236}">
                <a16:creationId xmlns:a16="http://schemas.microsoft.com/office/drawing/2014/main" id="{513D08FF-E362-4E9B-9F1D-CF55FFB619E4}"/>
              </a:ext>
            </a:extLst>
          </p:cNvPr>
          <p:cNvPicPr>
            <a:picLocks noChangeAspect="1"/>
          </p:cNvPicPr>
          <p:nvPr userDrawn="1"/>
        </p:nvPicPr>
        <p:blipFill rotWithShape="1">
          <a:blip r:embed="rId2">
            <a:alphaModFix/>
          </a:blip>
          <a:srcRect l="13746" t="-1" r="-420" b="32960"/>
          <a:stretch/>
        </p:blipFill>
        <p:spPr>
          <a:xfrm>
            <a:off x="11714336" y="-6442"/>
            <a:ext cx="6649864" cy="10287000"/>
          </a:xfrm>
          <a:prstGeom prst="rect">
            <a:avLst/>
          </a:prstGeom>
        </p:spPr>
      </p:pic>
      <p:pic>
        <p:nvPicPr>
          <p:cNvPr id="4" name="Picture 3">
            <a:extLst>
              <a:ext uri="{FF2B5EF4-FFF2-40B4-BE49-F238E27FC236}">
                <a16:creationId xmlns:a16="http://schemas.microsoft.com/office/drawing/2014/main" id="{BBD34C95-D362-8C40-ABC8-003D95BD71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86200" y="1556339"/>
            <a:ext cx="3873500" cy="1453561"/>
          </a:xfrm>
          <a:prstGeom prst="rect">
            <a:avLst/>
          </a:prstGeom>
        </p:spPr>
      </p:pic>
      <p:sp>
        <p:nvSpPr>
          <p:cNvPr id="6" name="Text Placeholder 5">
            <a:extLst>
              <a:ext uri="{FF2B5EF4-FFF2-40B4-BE49-F238E27FC236}">
                <a16:creationId xmlns:a16="http://schemas.microsoft.com/office/drawing/2014/main" id="{14F106D6-BC67-4C20-E60E-6723B45C01DD}"/>
              </a:ext>
            </a:extLst>
          </p:cNvPr>
          <p:cNvSpPr>
            <a:spLocks noGrp="1"/>
          </p:cNvSpPr>
          <p:nvPr>
            <p:ph type="body" sz="quarter" idx="10" hasCustomPrompt="1"/>
          </p:nvPr>
        </p:nvSpPr>
        <p:spPr>
          <a:xfrm>
            <a:off x="685800" y="8191500"/>
            <a:ext cx="10129314" cy="457200"/>
          </a:xfrm>
          <a:noFill/>
          <a:ln>
            <a:solidFill>
              <a:srgbClr val="09195C"/>
            </a:solidFill>
          </a:ln>
        </p:spPr>
        <p:txBody>
          <a:bodyPr>
            <a:normAutofit/>
          </a:bodyPr>
          <a:lstStyle>
            <a:lvl1pPr marL="0" indent="0" algn="ctr">
              <a:buNone/>
              <a:defRPr sz="2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Professor Lorem </a:t>
            </a:r>
            <a:r>
              <a:rPr lang="en-US" dirty="0" err="1"/>
              <a:t>Ipsem</a:t>
            </a:r>
            <a:endParaRPr lang="en-US" dirty="0"/>
          </a:p>
          <a:p>
            <a:pPr lvl="0"/>
            <a:endParaRPr lang="en-US" dirty="0"/>
          </a:p>
        </p:txBody>
      </p:sp>
      <p:sp>
        <p:nvSpPr>
          <p:cNvPr id="10" name="Text Placeholder 9">
            <a:extLst>
              <a:ext uri="{FF2B5EF4-FFF2-40B4-BE49-F238E27FC236}">
                <a16:creationId xmlns:a16="http://schemas.microsoft.com/office/drawing/2014/main" id="{17D12AE5-A3BB-FAA1-17C2-45563BDE7CDE}"/>
              </a:ext>
            </a:extLst>
          </p:cNvPr>
          <p:cNvSpPr>
            <a:spLocks noGrp="1"/>
          </p:cNvSpPr>
          <p:nvPr>
            <p:ph type="body" sz="quarter" idx="11" hasCustomPrompt="1"/>
          </p:nvPr>
        </p:nvSpPr>
        <p:spPr>
          <a:xfrm>
            <a:off x="685800" y="8724900"/>
            <a:ext cx="10129838" cy="609600"/>
          </a:xfrm>
          <a:ln>
            <a:solidFill>
              <a:srgbClr val="09195C"/>
            </a:solidFill>
          </a:ln>
        </p:spPr>
        <p:txBody>
          <a:bodyPr>
            <a:normAutofit/>
          </a:bodyPr>
          <a:lstStyle>
            <a:lvl1pPr marL="0" indent="0" algn="ctr">
              <a:buNone/>
              <a:defRPr sz="2100">
                <a:solidFill>
                  <a:schemeClr val="bg1"/>
                </a:solidFill>
              </a:defRPr>
            </a:lvl1pPr>
          </a:lstStyle>
          <a:p>
            <a:pPr lvl="0"/>
            <a:r>
              <a:rPr lang="en-US" dirty="0"/>
              <a:t>Head of Department – Lorem Ipsum</a:t>
            </a:r>
            <a:endParaRPr lang="en-Z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TextBox 10">
            <a:extLst>
              <a:ext uri="{FF2B5EF4-FFF2-40B4-BE49-F238E27FC236}">
                <a16:creationId xmlns:a16="http://schemas.microsoft.com/office/drawing/2014/main" id="{524497F9-9744-4B63-9864-ED04B91CF868}"/>
              </a:ext>
            </a:extLst>
          </p:cNvPr>
          <p:cNvSpPr txBox="1"/>
          <p:nvPr userDrawn="1"/>
        </p:nvSpPr>
        <p:spPr>
          <a:xfrm>
            <a:off x="1028700" y="9267825"/>
            <a:ext cx="8420615" cy="447751"/>
          </a:xfrm>
          <a:prstGeom prst="rect">
            <a:avLst/>
          </a:prstGeom>
        </p:spPr>
        <p:txBody>
          <a:bodyPr lIns="0" tIns="0" rIns="0" bIns="0" rtlCol="0" anchor="t">
            <a:spAutoFit/>
          </a:bodyPr>
          <a:lstStyle/>
          <a:p>
            <a:pPr>
              <a:lnSpc>
                <a:spcPts val="3599"/>
              </a:lnSpc>
            </a:pPr>
            <a:r>
              <a:rPr lang="en-US" sz="2999" dirty="0">
                <a:solidFill>
                  <a:schemeClr val="bg1"/>
                </a:solidFill>
                <a:latin typeface="+mj-lt"/>
              </a:rPr>
              <a:t>University of the Western Cape</a:t>
            </a:r>
          </a:p>
        </p:txBody>
      </p:sp>
      <p:sp>
        <p:nvSpPr>
          <p:cNvPr id="14" name="Rectangle 13">
            <a:extLst>
              <a:ext uri="{FF2B5EF4-FFF2-40B4-BE49-F238E27FC236}">
                <a16:creationId xmlns:a16="http://schemas.microsoft.com/office/drawing/2014/main" id="{B144EC31-8AFE-4349-A7F0-5B9921149686}"/>
              </a:ext>
            </a:extLst>
          </p:cNvPr>
          <p:cNvSpPr/>
          <p:nvPr userDrawn="1"/>
        </p:nvSpPr>
        <p:spPr>
          <a:xfrm>
            <a:off x="0" y="-114300"/>
            <a:ext cx="18288000" cy="4303165"/>
          </a:xfrm>
          <a:prstGeom prst="rect">
            <a:avLst/>
          </a:prstGeom>
          <a:solidFill>
            <a:srgbClr val="0F1C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picture containing indoor, sitting, table, holding&#10;&#10;Description automatically generated">
            <a:extLst>
              <a:ext uri="{FF2B5EF4-FFF2-40B4-BE49-F238E27FC236}">
                <a16:creationId xmlns:a16="http://schemas.microsoft.com/office/drawing/2014/main" id="{65D0C2A5-AE44-4967-BED9-9AD150253FE2}"/>
              </a:ext>
            </a:extLst>
          </p:cNvPr>
          <p:cNvPicPr>
            <a:picLocks noChangeAspect="1"/>
          </p:cNvPicPr>
          <p:nvPr userDrawn="1"/>
        </p:nvPicPr>
        <p:blipFill rotWithShape="1">
          <a:blip r:embed="rId2">
            <a:duotone>
              <a:prstClr val="black"/>
              <a:schemeClr val="accent1">
                <a:tint val="45000"/>
                <a:satMod val="400000"/>
              </a:schemeClr>
            </a:duotone>
            <a:extLst>
              <a:ext uri="{28A0092B-C50C-407E-A947-70E740481C1C}">
                <a14:useLocalDpi xmlns:a14="http://schemas.microsoft.com/office/drawing/2010/main" val="0"/>
              </a:ext>
            </a:extLst>
          </a:blip>
          <a:srcRect t="2447" b="17586"/>
          <a:stretch/>
        </p:blipFill>
        <p:spPr>
          <a:xfrm>
            <a:off x="0" y="1943100"/>
            <a:ext cx="18288000" cy="8343899"/>
          </a:xfrm>
          <a:prstGeom prst="rect">
            <a:avLst/>
          </a:prstGeom>
        </p:spPr>
      </p:pic>
      <p:sp>
        <p:nvSpPr>
          <p:cNvPr id="2" name="Title 1">
            <a:extLst>
              <a:ext uri="{FF2B5EF4-FFF2-40B4-BE49-F238E27FC236}">
                <a16:creationId xmlns:a16="http://schemas.microsoft.com/office/drawing/2014/main" id="{7670318E-84BD-4F94-AE4D-46519E95D49C}"/>
              </a:ext>
            </a:extLst>
          </p:cNvPr>
          <p:cNvSpPr>
            <a:spLocks noGrp="1"/>
          </p:cNvSpPr>
          <p:nvPr>
            <p:ph type="title"/>
          </p:nvPr>
        </p:nvSpPr>
        <p:spPr>
          <a:xfrm>
            <a:off x="457200" y="274638"/>
            <a:ext cx="17221200" cy="1143000"/>
          </a:xfrm>
        </p:spPr>
        <p:txBody>
          <a:bodyPr>
            <a:noAutofit/>
          </a:bodyPr>
          <a:lstStyle>
            <a:lvl1pPr>
              <a:defRPr sz="8000" b="1">
                <a:solidFill>
                  <a:schemeClr val="bg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30035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91D72BB6-4891-4AD7-83E9-433E105AB664}"/>
              </a:ext>
            </a:extLst>
          </p:cNvPr>
          <p:cNvSpPr/>
          <p:nvPr userDrawn="1"/>
        </p:nvSpPr>
        <p:spPr>
          <a:xfrm>
            <a:off x="0" y="-38100"/>
            <a:ext cx="18288000" cy="1876563"/>
          </a:xfrm>
          <a:prstGeom prst="rect">
            <a:avLst/>
          </a:prstGeom>
          <a:solidFill>
            <a:srgbClr val="FFFFFF"/>
          </a:solidFill>
        </p:spPr>
      </p:sp>
      <p:sp>
        <p:nvSpPr>
          <p:cNvPr id="4" name="Rectangle 3">
            <a:extLst>
              <a:ext uri="{FF2B5EF4-FFF2-40B4-BE49-F238E27FC236}">
                <a16:creationId xmlns:a16="http://schemas.microsoft.com/office/drawing/2014/main" id="{C8F240A5-59A2-437B-BB04-B8C2798D319E}"/>
              </a:ext>
            </a:extLst>
          </p:cNvPr>
          <p:cNvSpPr/>
          <p:nvPr userDrawn="1"/>
        </p:nvSpPr>
        <p:spPr>
          <a:xfrm>
            <a:off x="0" y="1943100"/>
            <a:ext cx="18288000" cy="8343900"/>
          </a:xfrm>
          <a:prstGeom prst="rect">
            <a:avLst/>
          </a:prstGeom>
          <a:solidFill>
            <a:srgbClr val="0F1C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E8578A9C-06E2-4D5A-BB13-6324D8EDD956}"/>
              </a:ext>
            </a:extLst>
          </p:cNvPr>
          <p:cNvSpPr>
            <a:spLocks noGrp="1"/>
          </p:cNvSpPr>
          <p:nvPr>
            <p:ph type="title"/>
          </p:nvPr>
        </p:nvSpPr>
        <p:spPr>
          <a:xfrm>
            <a:off x="2362200" y="3771900"/>
            <a:ext cx="13411200" cy="1143000"/>
          </a:xfrm>
        </p:spPr>
        <p:txBody>
          <a:bodyPr>
            <a:noAutofit/>
          </a:bodyPr>
          <a:lstStyle>
            <a:lvl1pPr>
              <a:defRPr sz="8000" b="1">
                <a:solidFill>
                  <a:schemeClr val="bg1"/>
                </a:solidFill>
              </a:defRPr>
            </a:lvl1pPr>
          </a:lstStyle>
          <a:p>
            <a:r>
              <a:rPr lang="en-US" dirty="0"/>
              <a:t>Click to edit Master title style</a:t>
            </a:r>
            <a:endParaRPr lang="en-ZA" dirty="0"/>
          </a:p>
        </p:txBody>
      </p:sp>
      <p:sp>
        <p:nvSpPr>
          <p:cNvPr id="6" name="Content Placeholder 2">
            <a:extLst>
              <a:ext uri="{FF2B5EF4-FFF2-40B4-BE49-F238E27FC236}">
                <a16:creationId xmlns:a16="http://schemas.microsoft.com/office/drawing/2014/main" id="{EF64F49E-B977-4D46-A0E4-66E39E13C84D}"/>
              </a:ext>
            </a:extLst>
          </p:cNvPr>
          <p:cNvSpPr>
            <a:spLocks noGrp="1"/>
          </p:cNvSpPr>
          <p:nvPr>
            <p:ph idx="1"/>
          </p:nvPr>
        </p:nvSpPr>
        <p:spPr>
          <a:xfrm>
            <a:off x="457200" y="6515100"/>
            <a:ext cx="17373600" cy="3352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7E985245-ECC7-1CD5-7C60-152C1FE4FFD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9686" y="300629"/>
            <a:ext cx="3361612" cy="1261471"/>
          </a:xfrm>
          <a:prstGeom prst="rect">
            <a:avLst/>
          </a:prstGeom>
        </p:spPr>
      </p:pic>
    </p:spTree>
    <p:extLst>
      <p:ext uri="{BB962C8B-B14F-4D97-AF65-F5344CB8AC3E}">
        <p14:creationId xmlns:p14="http://schemas.microsoft.com/office/powerpoint/2010/main" val="223156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8700" y="2247900"/>
            <a:ext cx="15506700" cy="7620001"/>
          </a:xfrm>
        </p:spPr>
        <p:txBody>
          <a:bodyPr/>
          <a:lstStyle>
            <a:lvl1pPr marL="342900" indent="-342900">
              <a:buClr>
                <a:schemeClr val="accent3">
                  <a:lumMod val="50000"/>
                </a:schemeClr>
              </a:buClr>
              <a:buFont typeface="Wingdings" panose="05000000000000000000" pitchFamily="2" charset="2"/>
              <a:buChar char="Ø"/>
              <a:defRPr sz="4400"/>
            </a:lvl1pPr>
            <a:lvl2pPr>
              <a:defRPr sz="4000"/>
            </a:lvl2pPr>
            <a:lvl3pPr>
              <a:defRPr sz="3600"/>
            </a:lvl3pPr>
            <a:lvl4pPr>
              <a:defRPr sz="3600"/>
            </a:lvl4pPr>
            <a:lvl5pPr>
              <a:defRPr sz="3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3">
            <a:extLst>
              <a:ext uri="{FF2B5EF4-FFF2-40B4-BE49-F238E27FC236}">
                <a16:creationId xmlns:a16="http://schemas.microsoft.com/office/drawing/2014/main" id="{14623346-60F0-4726-9817-828068BEF865}"/>
              </a:ext>
            </a:extLst>
          </p:cNvPr>
          <p:cNvPicPr>
            <a:picLocks noChangeAspect="1"/>
          </p:cNvPicPr>
          <p:nvPr userDrawn="1"/>
        </p:nvPicPr>
        <p:blipFill>
          <a:blip r:embed="rId2"/>
          <a:srcRect/>
          <a:stretch>
            <a:fillRect/>
          </a:stretch>
        </p:blipFill>
        <p:spPr>
          <a:xfrm rot="5400000">
            <a:off x="16733280" y="8732280"/>
            <a:ext cx="526020" cy="526020"/>
          </a:xfrm>
          <a:prstGeom prst="rect">
            <a:avLst/>
          </a:prstGeom>
        </p:spPr>
      </p:pic>
      <p:sp>
        <p:nvSpPr>
          <p:cNvPr id="10" name="Title 9">
            <a:extLst>
              <a:ext uri="{FF2B5EF4-FFF2-40B4-BE49-F238E27FC236}">
                <a16:creationId xmlns:a16="http://schemas.microsoft.com/office/drawing/2014/main" id="{F2BB451C-698B-4AFD-80EE-CF060E98DA6D}"/>
              </a:ext>
            </a:extLst>
          </p:cNvPr>
          <p:cNvSpPr>
            <a:spLocks noGrp="1"/>
          </p:cNvSpPr>
          <p:nvPr>
            <p:ph type="title"/>
          </p:nvPr>
        </p:nvSpPr>
        <p:spPr>
          <a:xfrm>
            <a:off x="4648200" y="342900"/>
            <a:ext cx="13335000" cy="1143000"/>
          </a:xfrm>
        </p:spPr>
        <p:txBody>
          <a:bodyPr>
            <a:noAutofit/>
          </a:bodyPr>
          <a:lstStyle>
            <a:lvl1pPr algn="ctr">
              <a:defRPr sz="7200" b="1">
                <a:solidFill>
                  <a:schemeClr val="bg1"/>
                </a:solidFill>
              </a:defRPr>
            </a:lvl1pPr>
          </a:lstStyle>
          <a:p>
            <a:r>
              <a:rPr lang="en-US" dirty="0"/>
              <a:t>Click to edit Master title style</a:t>
            </a:r>
            <a:endParaRPr lang="en-Z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64B48BBC-E119-4A04-A287-1E796C4A813A}"/>
              </a:ext>
            </a:extLst>
          </p:cNvPr>
          <p:cNvPicPr>
            <a:picLocks noChangeAspect="1"/>
          </p:cNvPicPr>
          <p:nvPr userDrawn="1"/>
        </p:nvPicPr>
        <p:blipFill>
          <a:blip r:embed="rId2"/>
          <a:srcRect/>
          <a:stretch>
            <a:fillRect/>
          </a:stretch>
        </p:blipFill>
        <p:spPr>
          <a:xfrm rot="5400000">
            <a:off x="16733280" y="9113280"/>
            <a:ext cx="526020" cy="52602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Split Templat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462A0DA-88FF-45D5-8C41-C8AE4821CC64}"/>
              </a:ext>
            </a:extLst>
          </p:cNvPr>
          <p:cNvSpPr>
            <a:spLocks noGrp="1"/>
          </p:cNvSpPr>
          <p:nvPr>
            <p:ph idx="1"/>
          </p:nvPr>
        </p:nvSpPr>
        <p:spPr>
          <a:xfrm>
            <a:off x="8458200" y="3771901"/>
            <a:ext cx="8077200" cy="6096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9">
            <a:extLst>
              <a:ext uri="{FF2B5EF4-FFF2-40B4-BE49-F238E27FC236}">
                <a16:creationId xmlns:a16="http://schemas.microsoft.com/office/drawing/2014/main" id="{CF2F9F3B-C0B3-4DB9-BBCF-535FC6038B24}"/>
              </a:ext>
            </a:extLst>
          </p:cNvPr>
          <p:cNvSpPr>
            <a:spLocks noGrp="1"/>
          </p:cNvSpPr>
          <p:nvPr>
            <p:ph type="title"/>
          </p:nvPr>
        </p:nvSpPr>
        <p:spPr>
          <a:xfrm>
            <a:off x="8458200" y="2171700"/>
            <a:ext cx="8077200" cy="1143000"/>
          </a:xfrm>
        </p:spPr>
        <p:txBody>
          <a:bodyPr>
            <a:noAutofit/>
          </a:bodyPr>
          <a:lstStyle>
            <a:lvl1pPr algn="l">
              <a:defRPr sz="8000" b="1"/>
            </a:lvl1pPr>
          </a:lstStyle>
          <a:p>
            <a:r>
              <a:rPr lang="en-US" dirty="0"/>
              <a:t>Click to edit Master title style</a:t>
            </a:r>
            <a:endParaRPr lang="en-ZA" dirty="0"/>
          </a:p>
        </p:txBody>
      </p:sp>
    </p:spTree>
    <p:extLst>
      <p:ext uri="{BB962C8B-B14F-4D97-AF65-F5344CB8AC3E}">
        <p14:creationId xmlns:p14="http://schemas.microsoft.com/office/powerpoint/2010/main" val="271472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E9EA509E-FD7D-47A0-8658-2EE0DEA1B9EE}"/>
              </a:ext>
            </a:extLst>
          </p:cNvPr>
          <p:cNvSpPr txBox="1"/>
          <p:nvPr userDrawn="1"/>
        </p:nvSpPr>
        <p:spPr>
          <a:xfrm>
            <a:off x="11734800" y="4000500"/>
            <a:ext cx="4876800" cy="3693319"/>
          </a:xfrm>
          <a:prstGeom prst="rect">
            <a:avLst/>
          </a:prstGeom>
        </p:spPr>
        <p:txBody>
          <a:bodyPr wrap="square" lIns="0" tIns="0" rIns="0" bIns="0" rtlCol="0" anchor="t">
            <a:spAutoFit/>
          </a:bodyPr>
          <a:lstStyle/>
          <a:p>
            <a:pPr>
              <a:lnSpc>
                <a:spcPts val="9600"/>
              </a:lnSpc>
            </a:pPr>
            <a:r>
              <a:rPr lang="en-US" sz="8000" b="1" dirty="0">
                <a:solidFill>
                  <a:srgbClr val="000000"/>
                </a:solidFill>
                <a:latin typeface="+mj-lt"/>
              </a:rPr>
              <a:t>Thank You.</a:t>
            </a:r>
          </a:p>
          <a:p>
            <a:pPr>
              <a:lnSpc>
                <a:spcPts val="9600"/>
              </a:lnSpc>
            </a:pPr>
            <a:endParaRPr lang="en-US" sz="8000" b="1" dirty="0">
              <a:solidFill>
                <a:srgbClr val="000000"/>
              </a:solidFill>
              <a:latin typeface="+mj-lt"/>
            </a:endParaRPr>
          </a:p>
          <a:p>
            <a:pPr>
              <a:lnSpc>
                <a:spcPts val="9600"/>
              </a:lnSpc>
            </a:pPr>
            <a:r>
              <a:rPr lang="en-US" sz="8000" b="1" dirty="0">
                <a:solidFill>
                  <a:srgbClr val="000000"/>
                </a:solidFill>
                <a:latin typeface="+mj-lt"/>
              </a:rPr>
              <a:t>Questions?</a:t>
            </a:r>
          </a:p>
        </p:txBody>
      </p:sp>
      <p:sp>
        <p:nvSpPr>
          <p:cNvPr id="5" name="AutoShape 2">
            <a:extLst>
              <a:ext uri="{FF2B5EF4-FFF2-40B4-BE49-F238E27FC236}">
                <a16:creationId xmlns:a16="http://schemas.microsoft.com/office/drawing/2014/main" id="{D101CE9D-B2FD-4356-A157-094CC05A8A49}"/>
              </a:ext>
            </a:extLst>
          </p:cNvPr>
          <p:cNvSpPr/>
          <p:nvPr userDrawn="1"/>
        </p:nvSpPr>
        <p:spPr>
          <a:xfrm rot="10800000">
            <a:off x="-5316" y="-3"/>
            <a:ext cx="9704630" cy="10553702"/>
          </a:xfrm>
          <a:prstGeom prst="rect">
            <a:avLst/>
          </a:prstGeom>
          <a:solidFill>
            <a:srgbClr val="09195C"/>
          </a:solidFill>
        </p:spPr>
      </p:sp>
      <p:pic>
        <p:nvPicPr>
          <p:cNvPr id="8" name="Picture 7" descr="A picture containing drawing&#10;&#10;Description automatically generated">
            <a:extLst>
              <a:ext uri="{FF2B5EF4-FFF2-40B4-BE49-F238E27FC236}">
                <a16:creationId xmlns:a16="http://schemas.microsoft.com/office/drawing/2014/main" id="{C371DB26-8722-4204-95AB-CD142193CC8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36400"/>
          <a:stretch/>
        </p:blipFill>
        <p:spPr>
          <a:xfrm>
            <a:off x="1676400" y="4426566"/>
            <a:ext cx="6172200" cy="2841185"/>
          </a:xfrm>
          <a:prstGeom prst="rect">
            <a:avLst/>
          </a:prstGeom>
        </p:spPr>
      </p:pic>
    </p:spTree>
    <p:extLst>
      <p:ext uri="{BB962C8B-B14F-4D97-AF65-F5344CB8AC3E}">
        <p14:creationId xmlns:p14="http://schemas.microsoft.com/office/powerpoint/2010/main" val="303498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43000"/>
            <a:lum/>
          </a:blip>
          <a:srcRect/>
          <a:stretch>
            <a:fillRect t="-8000" b="-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62000" y="2065339"/>
            <a:ext cx="17068800" cy="78025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AutoShape 2">
            <a:extLst>
              <a:ext uri="{FF2B5EF4-FFF2-40B4-BE49-F238E27FC236}">
                <a16:creationId xmlns:a16="http://schemas.microsoft.com/office/drawing/2014/main" id="{0CB4EFFF-B9CD-4D9F-BF6A-BBD4A8817DB6}"/>
              </a:ext>
            </a:extLst>
          </p:cNvPr>
          <p:cNvSpPr/>
          <p:nvPr userDrawn="1"/>
        </p:nvSpPr>
        <p:spPr>
          <a:xfrm>
            <a:off x="0" y="0"/>
            <a:ext cx="18288000" cy="1790700"/>
          </a:xfrm>
          <a:prstGeom prst="rect">
            <a:avLst/>
          </a:prstGeom>
          <a:solidFill>
            <a:srgbClr val="09195C"/>
          </a:solidFill>
        </p:spPr>
      </p:sp>
      <p:pic>
        <p:nvPicPr>
          <p:cNvPr id="11" name="Picture 10">
            <a:extLst>
              <a:ext uri="{FF2B5EF4-FFF2-40B4-BE49-F238E27FC236}">
                <a16:creationId xmlns:a16="http://schemas.microsoft.com/office/drawing/2014/main" id="{F0D80C21-E8FB-40BC-AD4B-8EEBBCF011C9}"/>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919686" y="300629"/>
            <a:ext cx="3361612" cy="126147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2" r:id="rId2"/>
    <p:sldLayoutId id="2147483661" r:id="rId3"/>
    <p:sldLayoutId id="2147483650" r:id="rId4"/>
    <p:sldLayoutId id="2147483655" r:id="rId5"/>
    <p:sldLayoutId id="2147483663" r:id="rId6"/>
    <p:sldLayoutId id="2147483664" r:id="rId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1C5F"/>
        </a:solidFill>
        <a:effectLst/>
      </p:bgPr>
    </p:bg>
    <p:spTree>
      <p:nvGrpSpPr>
        <p:cNvPr id="1" name=""/>
        <p:cNvGrpSpPr/>
        <p:nvPr/>
      </p:nvGrpSpPr>
      <p:grpSpPr>
        <a:xfrm>
          <a:off x="0" y="0"/>
          <a:ext cx="0" cy="0"/>
          <a:chOff x="0" y="0"/>
          <a:chExt cx="0" cy="0"/>
        </a:xfrm>
      </p:grpSpPr>
      <p:pic>
        <p:nvPicPr>
          <p:cNvPr id="6" name="Content Placeholder 5" descr="A logo of a company&#10;&#10;AI-generated content may be incorrect.">
            <a:extLst>
              <a:ext uri="{FF2B5EF4-FFF2-40B4-BE49-F238E27FC236}">
                <a16:creationId xmlns:a16="http://schemas.microsoft.com/office/drawing/2014/main" id="{009C36E1-8F00-FFEE-358C-AF82DB6F8B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78200" y="114300"/>
            <a:ext cx="1962150" cy="1447801"/>
          </a:xfrm>
        </p:spPr>
      </p:pic>
      <p:sp>
        <p:nvSpPr>
          <p:cNvPr id="3" name="Title 2">
            <a:extLst>
              <a:ext uri="{FF2B5EF4-FFF2-40B4-BE49-F238E27FC236}">
                <a16:creationId xmlns:a16="http://schemas.microsoft.com/office/drawing/2014/main" id="{78EF86FD-E61B-9485-729E-D7E2F023EF16}"/>
              </a:ext>
            </a:extLst>
          </p:cNvPr>
          <p:cNvSpPr>
            <a:spLocks noGrp="1"/>
          </p:cNvSpPr>
          <p:nvPr>
            <p:ph type="title"/>
          </p:nvPr>
        </p:nvSpPr>
        <p:spPr>
          <a:xfrm>
            <a:off x="1676400" y="1600201"/>
            <a:ext cx="14706600" cy="4114800"/>
          </a:xfrm>
        </p:spPr>
        <p:txBody>
          <a:bodyPr/>
          <a:lstStyle/>
          <a:p>
            <a:r>
              <a:rPr lang="en-ZA" sz="4000" dirty="0"/>
              <a:t>Flood mapping using cloud computing platform and machine learning</a:t>
            </a:r>
          </a:p>
        </p:txBody>
      </p:sp>
      <p:sp>
        <p:nvSpPr>
          <p:cNvPr id="10" name="Title 2">
            <a:extLst>
              <a:ext uri="{FF2B5EF4-FFF2-40B4-BE49-F238E27FC236}">
                <a16:creationId xmlns:a16="http://schemas.microsoft.com/office/drawing/2014/main" id="{4BEF2586-F242-53A3-404D-CB5AF47545FD}"/>
              </a:ext>
            </a:extLst>
          </p:cNvPr>
          <p:cNvSpPr txBox="1">
            <a:spLocks/>
          </p:cNvSpPr>
          <p:nvPr/>
        </p:nvSpPr>
        <p:spPr>
          <a:xfrm>
            <a:off x="1219200" y="4686300"/>
            <a:ext cx="14706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7200" b="1" kern="1200">
                <a:solidFill>
                  <a:schemeClr val="bg1"/>
                </a:solidFill>
                <a:latin typeface="+mj-lt"/>
                <a:ea typeface="+mj-ea"/>
                <a:cs typeface="+mj-cs"/>
              </a:defRPr>
            </a:lvl1pPr>
          </a:lstStyle>
          <a:p>
            <a:r>
              <a:rPr lang="en-ZA" dirty="0"/>
              <a:t> </a:t>
            </a:r>
          </a:p>
        </p:txBody>
      </p:sp>
      <p:sp>
        <p:nvSpPr>
          <p:cNvPr id="7" name="TextBox 6">
            <a:extLst>
              <a:ext uri="{FF2B5EF4-FFF2-40B4-BE49-F238E27FC236}">
                <a16:creationId xmlns:a16="http://schemas.microsoft.com/office/drawing/2014/main" id="{4CD77FC2-AF7F-4BEB-1EB2-0023AE125B7A}"/>
              </a:ext>
            </a:extLst>
          </p:cNvPr>
          <p:cNvSpPr txBox="1"/>
          <p:nvPr/>
        </p:nvSpPr>
        <p:spPr>
          <a:xfrm>
            <a:off x="4876800" y="5860221"/>
            <a:ext cx="9144000" cy="2948499"/>
          </a:xfrm>
          <a:prstGeom prst="rect">
            <a:avLst/>
          </a:prstGeom>
          <a:noFill/>
        </p:spPr>
        <p:txBody>
          <a:bodyPr wrap="square">
            <a:sp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Naledi </a:t>
            </a:r>
            <a:r>
              <a:rPr kumimoji="0" lang="en-US" sz="3200" b="0" i="0" u="none" strike="noStrike" kern="1200" cap="none" spc="0" normalizeH="0" baseline="0" noProof="0" dirty="0" err="1">
                <a:ln>
                  <a:noFill/>
                </a:ln>
                <a:solidFill>
                  <a:schemeClr val="accent2"/>
                </a:solidFill>
                <a:effectLst/>
                <a:uLnTx/>
                <a:uFillTx/>
                <a:latin typeface="Arial" pitchFamily="34" charset="0"/>
                <a:ea typeface="+mn-ea"/>
                <a:cs typeface="Arial" pitchFamily="34" charset="0"/>
              </a:rPr>
              <a:t>Manyaka</a:t>
            </a:r>
            <a:endParaRPr kumimoji="0" lang="en-US" sz="3200" b="0" i="0" u="none" strike="noStrike" kern="1200" cap="none" spc="0" normalizeH="0" baseline="0" noProof="0" dirty="0">
              <a:ln>
                <a:noFill/>
              </a:ln>
              <a:solidFill>
                <a:schemeClr val="accent2"/>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MSc Environmental and Water Science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3950092@myuwc.ac.za</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Supervisor: Prof T. Dube</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chemeClr val="accent2"/>
                </a:solidFill>
                <a:effectLst/>
                <a:uLnTx/>
                <a:uFillTx/>
                <a:latin typeface="Arial" pitchFamily="34" charset="0"/>
                <a:ea typeface="+mn-ea"/>
                <a:cs typeface="Arial" pitchFamily="34" charset="0"/>
              </a:rPr>
              <a:t>Co-Supervisor: Dr. S. </a:t>
            </a:r>
            <a:r>
              <a:rPr kumimoji="0" lang="en-US" sz="3200" b="0" i="0" u="none" strike="noStrike" kern="1200" cap="none" spc="0" normalizeH="0" baseline="0" noProof="0" dirty="0" err="1">
                <a:ln>
                  <a:noFill/>
                </a:ln>
                <a:solidFill>
                  <a:schemeClr val="accent2"/>
                </a:solidFill>
                <a:effectLst/>
                <a:uLnTx/>
                <a:uFillTx/>
                <a:latin typeface="Arial" pitchFamily="34" charset="0"/>
                <a:ea typeface="+mn-ea"/>
                <a:cs typeface="Arial" pitchFamily="34" charset="0"/>
              </a:rPr>
              <a:t>Gxokwe</a:t>
            </a:r>
            <a:endParaRPr kumimoji="0" lang="en-US" sz="3200" b="0" i="0" u="none" strike="noStrike" kern="1200" cap="none" spc="0" normalizeH="0" baseline="0" noProof="0" dirty="0">
              <a:ln>
                <a:noFill/>
              </a:ln>
              <a:solidFill>
                <a:schemeClr val="accent2"/>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8695608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3142" y="8877301"/>
            <a:ext cx="8540858" cy="1409699"/>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marL="0" indent="0" algn="ctr">
              <a:buNone/>
            </a:pPr>
            <a:r>
              <a:rPr lang="en-ZA" sz="2800" b="1" dirty="0"/>
              <a:t>Key Results </a:t>
            </a:r>
          </a:p>
          <a:p>
            <a:pPr>
              <a:buFont typeface="Arial" panose="020B0604020202020204" pitchFamily="34" charset="0"/>
              <a:buChar char="•"/>
            </a:pPr>
            <a:r>
              <a:rPr lang="en-GB" sz="2400" dirty="0"/>
              <a:t>The analysis shows that districts such as Ehlanzeni and parts of Nkangala and Gert Sibande were most affected by flooding, primarily due to their low elevation and high rainfall accumulation</a:t>
            </a:r>
          </a:p>
          <a:p>
            <a:pPr>
              <a:buFont typeface="Arial" panose="020B0604020202020204" pitchFamily="34" charset="0"/>
              <a:buChar char="•"/>
            </a:pPr>
            <a:r>
              <a:rPr lang="en-GB" sz="2400" dirty="0"/>
              <a:t>The results demonstrate a clear relationship between flood extent and high-intensity precipitation</a:t>
            </a:r>
          </a:p>
          <a:p>
            <a:pPr>
              <a:buFont typeface="Arial" panose="020B0604020202020204" pitchFamily="34" charset="0"/>
              <a:buChar char="•"/>
            </a:pPr>
            <a:r>
              <a:rPr lang="en-GB" sz="2400" dirty="0"/>
              <a:t>543.18 km² (0.71% of the province) for February 2023</a:t>
            </a:r>
          </a:p>
          <a:p>
            <a:pPr>
              <a:buFont typeface="Arial" panose="020B0604020202020204" pitchFamily="34" charset="0"/>
              <a:buChar char="•"/>
            </a:pPr>
            <a:endParaRPr lang="en-ZA" sz="2400" dirty="0"/>
          </a:p>
        </p:txBody>
      </p:sp>
      <p:sp>
        <p:nvSpPr>
          <p:cNvPr id="3" name="Title 2"/>
          <p:cNvSpPr>
            <a:spLocks noGrp="1"/>
          </p:cNvSpPr>
          <p:nvPr>
            <p:ph type="title"/>
          </p:nvPr>
        </p:nvSpPr>
        <p:spPr>
          <a:xfrm>
            <a:off x="5105400" y="342899"/>
            <a:ext cx="9982200" cy="1143000"/>
          </a:xfrm>
        </p:spPr>
        <p:txBody>
          <a:bodyPr/>
          <a:lstStyle/>
          <a:p>
            <a:r>
              <a:rPr lang="en-GB" dirty="0"/>
              <a:t>F</a:t>
            </a:r>
            <a:r>
              <a:rPr lang="en-ZA" dirty="0" err="1"/>
              <a:t>lood</a:t>
            </a:r>
            <a:r>
              <a:rPr lang="en-ZA" dirty="0"/>
              <a:t>/Rainfall analysis</a:t>
            </a:r>
          </a:p>
        </p:txBody>
      </p:sp>
      <p:pic>
        <p:nvPicPr>
          <p:cNvPr id="7" name="Content Placeholder 5" descr="A logo of a company&#10;&#10;AI-generated content may be incorrect.">
            <a:extLst>
              <a:ext uri="{FF2B5EF4-FFF2-40B4-BE49-F238E27FC236}">
                <a16:creationId xmlns:a16="http://schemas.microsoft.com/office/drawing/2014/main" id="{25C81D80-E157-5638-16BF-4B3FE88C7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78200" y="190498"/>
            <a:ext cx="1962150" cy="1447801"/>
          </a:xfrm>
          <a:prstGeom prst="rect">
            <a:avLst/>
          </a:prstGeom>
        </p:spPr>
      </p:pic>
      <p:pic>
        <p:nvPicPr>
          <p:cNvPr id="8" name="Picture 7">
            <a:extLst>
              <a:ext uri="{FF2B5EF4-FFF2-40B4-BE49-F238E27FC236}">
                <a16:creationId xmlns:a16="http://schemas.microsoft.com/office/drawing/2014/main" id="{5964AEAA-2845-C9DF-346F-B30DF15C40E4}"/>
              </a:ext>
            </a:extLst>
          </p:cNvPr>
          <p:cNvPicPr>
            <a:picLocks noChangeAspect="1"/>
          </p:cNvPicPr>
          <p:nvPr/>
        </p:nvPicPr>
        <p:blipFill>
          <a:blip r:embed="rId3"/>
          <a:stretch>
            <a:fillRect/>
          </a:stretch>
        </p:blipFill>
        <p:spPr>
          <a:xfrm>
            <a:off x="228600" y="2019300"/>
            <a:ext cx="8763000" cy="6667500"/>
          </a:xfrm>
          <a:prstGeom prst="rect">
            <a:avLst/>
          </a:prstGeom>
        </p:spPr>
      </p:pic>
      <p:graphicFrame>
        <p:nvGraphicFramePr>
          <p:cNvPr id="9" name="Content Placeholder 4">
            <a:extLst>
              <a:ext uri="{FF2B5EF4-FFF2-40B4-BE49-F238E27FC236}">
                <a16:creationId xmlns:a16="http://schemas.microsoft.com/office/drawing/2014/main" id="{2CDEACC7-1C62-1E56-00CE-D9554A3A9CF8}"/>
              </a:ext>
            </a:extLst>
          </p:cNvPr>
          <p:cNvGraphicFramePr>
            <a:graphicFrameLocks/>
          </p:cNvGraphicFramePr>
          <p:nvPr>
            <p:extLst>
              <p:ext uri="{D42A27DB-BD31-4B8C-83A1-F6EECF244321}">
                <p14:modId xmlns:p14="http://schemas.microsoft.com/office/powerpoint/2010/main" val="1308217510"/>
              </p:ext>
            </p:extLst>
          </p:nvPr>
        </p:nvGraphicFramePr>
        <p:xfrm>
          <a:off x="9677400" y="2019300"/>
          <a:ext cx="8077200" cy="66675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4932A653-5C6E-F8F8-AAC7-C97D156B8EDF}"/>
              </a:ext>
            </a:extLst>
          </p:cNvPr>
          <p:cNvSpPr txBox="1"/>
          <p:nvPr/>
        </p:nvSpPr>
        <p:spPr>
          <a:xfrm>
            <a:off x="603142" y="2545318"/>
            <a:ext cx="317716" cy="369332"/>
          </a:xfrm>
          <a:prstGeom prst="rect">
            <a:avLst/>
          </a:prstGeom>
          <a:noFill/>
        </p:spPr>
        <p:txBody>
          <a:bodyPr wrap="none" rtlCol="0">
            <a:spAutoFit/>
          </a:bodyPr>
          <a:lstStyle/>
          <a:p>
            <a:r>
              <a:rPr lang="en-GB" dirty="0"/>
              <a:t>A</a:t>
            </a:r>
            <a:endParaRPr lang="en-ZA" dirty="0"/>
          </a:p>
        </p:txBody>
      </p:sp>
    </p:spTree>
    <p:extLst>
      <p:ext uri="{BB962C8B-B14F-4D97-AF65-F5344CB8AC3E}">
        <p14:creationId xmlns:p14="http://schemas.microsoft.com/office/powerpoint/2010/main" val="1660533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790700"/>
            <a:ext cx="10972800" cy="8496300"/>
          </a:xfrm>
        </p:spPr>
        <p:style>
          <a:lnRef idx="2">
            <a:schemeClr val="dk1"/>
          </a:lnRef>
          <a:fillRef idx="1">
            <a:schemeClr val="lt1"/>
          </a:fillRef>
          <a:effectRef idx="0">
            <a:schemeClr val="dk1"/>
          </a:effectRef>
          <a:fontRef idx="minor">
            <a:schemeClr val="dk1"/>
          </a:fontRef>
        </p:style>
        <p:txBody>
          <a:bodyPr>
            <a:normAutofit/>
          </a:bodyPr>
          <a:lstStyle/>
          <a:p>
            <a:pPr>
              <a:buFont typeface="Arial" panose="020B0604020202020204" pitchFamily="34" charset="0"/>
              <a:buChar char="•"/>
            </a:pPr>
            <a:r>
              <a:rPr lang="en-GB" sz="3200" dirty="0"/>
              <a:t>The identification of flood-prone zones and the correlation with rainfall and land cover classes provide actionable insights for disaster risk management, urban planning (SDG 11), and infrastructure development.</a:t>
            </a:r>
          </a:p>
          <a:p>
            <a:pPr>
              <a:buFont typeface="Arial" panose="020B0604020202020204" pitchFamily="34" charset="0"/>
              <a:buChar char="•"/>
            </a:pPr>
            <a:r>
              <a:rPr lang="en-GB" sz="3200" dirty="0"/>
              <a:t>The findings support progress toward Sustainable Development Goals 13, 11 and 6 by enhancing understanding of flood hazards intensified by climate change and promoting the sustainable management of water and resilience to water-related disasters. </a:t>
            </a:r>
          </a:p>
          <a:p>
            <a:pPr>
              <a:buFont typeface="Arial" panose="020B0604020202020204" pitchFamily="34" charset="0"/>
              <a:buChar char="•"/>
            </a:pPr>
            <a:r>
              <a:rPr lang="en-GB" sz="3200" dirty="0"/>
              <a:t>The approach presented can be replicated in other vulnerable areas to strengthen climate adaptation efforts.</a:t>
            </a:r>
            <a:endParaRPr lang="en-US" sz="3200" dirty="0"/>
          </a:p>
        </p:txBody>
      </p:sp>
      <p:sp>
        <p:nvSpPr>
          <p:cNvPr id="3" name="Title 2"/>
          <p:cNvSpPr>
            <a:spLocks noGrp="1"/>
          </p:cNvSpPr>
          <p:nvPr>
            <p:ph type="title"/>
          </p:nvPr>
        </p:nvSpPr>
        <p:spPr>
          <a:xfrm>
            <a:off x="3276600" y="342898"/>
            <a:ext cx="11734800" cy="1143000"/>
          </a:xfrm>
        </p:spPr>
        <p:txBody>
          <a:bodyPr/>
          <a:lstStyle/>
          <a:p>
            <a:r>
              <a:rPr lang="en-GB" sz="6600" dirty="0"/>
              <a:t>Conclusion</a:t>
            </a:r>
            <a:endParaRPr lang="en-ZA" sz="6600" dirty="0"/>
          </a:p>
        </p:txBody>
      </p:sp>
      <p:pic>
        <p:nvPicPr>
          <p:cNvPr id="5" name="Content Placeholder 5" descr="A logo of a company&#10;&#10;AI-generated content may be incorrect.">
            <a:extLst>
              <a:ext uri="{FF2B5EF4-FFF2-40B4-BE49-F238E27FC236}">
                <a16:creationId xmlns:a16="http://schemas.microsoft.com/office/drawing/2014/main" id="{8DA59240-56EA-FA8F-0C07-9F2821326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44214" y="190498"/>
            <a:ext cx="1962150" cy="1447801"/>
          </a:xfrm>
          <a:prstGeom prst="rect">
            <a:avLst/>
          </a:prstGeom>
        </p:spPr>
      </p:pic>
      <p:pic>
        <p:nvPicPr>
          <p:cNvPr id="8" name="Content Placeholder 6" descr="A satellite view of a city&#10;&#10;AI-generated content may be incorrect.">
            <a:extLst>
              <a:ext uri="{FF2B5EF4-FFF2-40B4-BE49-F238E27FC236}">
                <a16:creationId xmlns:a16="http://schemas.microsoft.com/office/drawing/2014/main" id="{44DBDC88-570F-F436-104E-46610DDB6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0" y="1790700"/>
            <a:ext cx="7315200" cy="84963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59929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CC832D-781C-409F-9369-5674566F73C6}"/>
              </a:ext>
            </a:extLst>
          </p:cNvPr>
          <p:cNvSpPr>
            <a:spLocks noGrp="1"/>
          </p:cNvSpPr>
          <p:nvPr>
            <p:ph idx="1"/>
          </p:nvPr>
        </p:nvSpPr>
        <p:spPr/>
        <p:txBody>
          <a:bodyPr/>
          <a:lstStyle/>
          <a:p>
            <a:pPr marL="0" indent="0" algn="ctr">
              <a:buNone/>
            </a:pPr>
            <a:endParaRPr lang="en-ZA" dirty="0"/>
          </a:p>
          <a:p>
            <a:pPr marL="0" indent="0" algn="ctr">
              <a:buNone/>
            </a:pPr>
            <a:endParaRPr lang="en-ZA" dirty="0"/>
          </a:p>
          <a:p>
            <a:pPr marL="0" indent="0" algn="ctr">
              <a:buNone/>
            </a:pPr>
            <a:endParaRPr lang="en-ZA" dirty="0"/>
          </a:p>
          <a:p>
            <a:pPr marL="0" indent="0" algn="ctr">
              <a:buNone/>
            </a:pPr>
            <a:r>
              <a:rPr lang="en-ZA" sz="6000" b="1" dirty="0"/>
              <a:t>Thank you!</a:t>
            </a:r>
          </a:p>
        </p:txBody>
      </p:sp>
      <p:pic>
        <p:nvPicPr>
          <p:cNvPr id="4" name="Content Placeholder 5" descr="A logo of a company&#10;&#10;AI-generated content may be incorrect.">
            <a:extLst>
              <a:ext uri="{FF2B5EF4-FFF2-40B4-BE49-F238E27FC236}">
                <a16:creationId xmlns:a16="http://schemas.microsoft.com/office/drawing/2014/main" id="{D5ECC952-A4C0-6C4D-1B2C-455FBB41CA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21050" y="190499"/>
            <a:ext cx="1962150" cy="1447801"/>
          </a:xfrm>
          <a:prstGeom prst="rect">
            <a:avLst/>
          </a:prstGeom>
        </p:spPr>
      </p:pic>
    </p:spTree>
    <p:extLst>
      <p:ext uri="{BB962C8B-B14F-4D97-AF65-F5344CB8AC3E}">
        <p14:creationId xmlns:p14="http://schemas.microsoft.com/office/powerpoint/2010/main" val="191575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7015B-1BB2-4DF9-A538-2798EE418A40}"/>
              </a:ext>
            </a:extLst>
          </p:cNvPr>
          <p:cNvSpPr>
            <a:spLocks noGrp="1"/>
          </p:cNvSpPr>
          <p:nvPr>
            <p:ph idx="1"/>
          </p:nvPr>
        </p:nvSpPr>
        <p:spPr>
          <a:xfrm>
            <a:off x="304800" y="2095500"/>
            <a:ext cx="10668000" cy="78486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lvl="0">
              <a:buFont typeface="Arial" pitchFamily="34" charset="0"/>
              <a:buChar char="•"/>
            </a:pPr>
            <a:r>
              <a:rPr lang="en-US" sz="4000" dirty="0">
                <a:solidFill>
                  <a:prstClr val="black"/>
                </a:solidFill>
                <a:latin typeface="Arial" pitchFamily="34" charset="0"/>
                <a:ea typeface="Calibri"/>
                <a:cs typeface="Arial" pitchFamily="34" charset="0"/>
              </a:rPr>
              <a:t>Flooding is a natural disaster that continues to pose significant threats to human life, property, and the environment.</a:t>
            </a:r>
          </a:p>
          <a:p>
            <a:pPr lvl="0">
              <a:buFont typeface="Arial" pitchFamily="34" charset="0"/>
              <a:buChar char="•"/>
            </a:pPr>
            <a:r>
              <a:rPr lang="en-GB" sz="4000" dirty="0">
                <a:solidFill>
                  <a:prstClr val="black"/>
                </a:solidFill>
                <a:latin typeface="Arial" pitchFamily="34" charset="0"/>
                <a:ea typeface="Calibri"/>
                <a:cs typeface="Arial" pitchFamily="34" charset="0"/>
              </a:rPr>
              <a:t>Floods are natural disasters that occur in various regions, both in urban and rural areas. Their impacts include economic losses, environmental damage, and loss of life. </a:t>
            </a:r>
          </a:p>
          <a:p>
            <a:pPr lvl="0">
              <a:buFont typeface="Arial" pitchFamily="34" charset="0"/>
              <a:buChar char="•"/>
            </a:pPr>
            <a:r>
              <a:rPr lang="en-GB" sz="4000" dirty="0">
                <a:solidFill>
                  <a:prstClr val="black"/>
                </a:solidFill>
                <a:latin typeface="Arial" pitchFamily="34" charset="0"/>
                <a:ea typeface="Calibri"/>
                <a:cs typeface="Arial" pitchFamily="34" charset="0"/>
              </a:rPr>
              <a:t>Floods are the most frequent and costly natural disasters worldwide​</a:t>
            </a:r>
          </a:p>
          <a:p>
            <a:pPr lvl="0">
              <a:buFont typeface="Arial" pitchFamily="34" charset="0"/>
              <a:buChar char="•"/>
            </a:pPr>
            <a:r>
              <a:rPr lang="en-GB" sz="4000" dirty="0">
                <a:solidFill>
                  <a:prstClr val="black"/>
                </a:solidFill>
                <a:latin typeface="Arial" pitchFamily="34" charset="0"/>
                <a:ea typeface="Calibri"/>
                <a:cs typeface="Arial" pitchFamily="34" charset="0"/>
              </a:rPr>
              <a:t>Climate change is increasing flood frequency and severity</a:t>
            </a:r>
            <a:endParaRPr lang="en-US" sz="4000" dirty="0">
              <a:solidFill>
                <a:prstClr val="black"/>
              </a:solidFill>
              <a:latin typeface="Arial" pitchFamily="34" charset="0"/>
              <a:ea typeface="Calibri"/>
              <a:cs typeface="Arial" pitchFamily="34" charset="0"/>
            </a:endParaRPr>
          </a:p>
          <a:p>
            <a:pPr lvl="0">
              <a:buFont typeface="Arial" pitchFamily="34" charset="0"/>
              <a:buChar char="•"/>
            </a:pPr>
            <a:r>
              <a:rPr lang="en-US" sz="4000" dirty="0">
                <a:solidFill>
                  <a:prstClr val="black"/>
                </a:solidFill>
                <a:latin typeface="Arial" pitchFamily="34" charset="0"/>
                <a:ea typeface="Calibri"/>
                <a:cs typeface="Arial" pitchFamily="34" charset="0"/>
              </a:rPr>
              <a:t>Accurate flood modeling and early warning systems are critical for effective disaster management, risk assessment, and mitigation strategies</a:t>
            </a:r>
          </a:p>
          <a:p>
            <a:pPr lvl="0">
              <a:buFont typeface="Arial" pitchFamily="34" charset="0"/>
              <a:buChar char="•"/>
            </a:pPr>
            <a:endParaRPr lang="en-US" sz="4000" dirty="0">
              <a:solidFill>
                <a:prstClr val="black"/>
              </a:solidFill>
              <a:latin typeface="Arial" pitchFamily="34" charset="0"/>
              <a:ea typeface="Calibri"/>
              <a:cs typeface="Arial" pitchFamily="34" charset="0"/>
            </a:endParaRPr>
          </a:p>
          <a:p>
            <a:pPr marL="0" indent="0">
              <a:buNone/>
            </a:pPr>
            <a:endParaRPr lang="en-ZA" sz="3800" dirty="0"/>
          </a:p>
        </p:txBody>
      </p:sp>
      <p:sp>
        <p:nvSpPr>
          <p:cNvPr id="3" name="Title 2">
            <a:extLst>
              <a:ext uri="{FF2B5EF4-FFF2-40B4-BE49-F238E27FC236}">
                <a16:creationId xmlns:a16="http://schemas.microsoft.com/office/drawing/2014/main" id="{E391E3EF-FD4A-4C8A-93C8-A564A231D38F}"/>
              </a:ext>
            </a:extLst>
          </p:cNvPr>
          <p:cNvSpPr>
            <a:spLocks noGrp="1"/>
          </p:cNvSpPr>
          <p:nvPr>
            <p:ph type="title"/>
          </p:nvPr>
        </p:nvSpPr>
        <p:spPr>
          <a:xfrm>
            <a:off x="2590800" y="376084"/>
            <a:ext cx="13335000" cy="1143000"/>
          </a:xfrm>
        </p:spPr>
        <p:txBody>
          <a:bodyPr/>
          <a:lstStyle/>
          <a:p>
            <a:r>
              <a:rPr lang="en-ZA" dirty="0"/>
              <a:t>Introduction</a:t>
            </a:r>
            <a:r>
              <a:rPr lang="en-ZA" b="0" dirty="0"/>
              <a:t> </a:t>
            </a:r>
          </a:p>
        </p:txBody>
      </p:sp>
      <p:pic>
        <p:nvPicPr>
          <p:cNvPr id="5" name="Content Placeholder 5" descr="A logo of a company&#10;&#10;AI-generated content may be incorrect.">
            <a:extLst>
              <a:ext uri="{FF2B5EF4-FFF2-40B4-BE49-F238E27FC236}">
                <a16:creationId xmlns:a16="http://schemas.microsoft.com/office/drawing/2014/main" id="{E5B2B094-7575-DE65-0411-5492C1CF6C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4400" y="190499"/>
            <a:ext cx="1962150" cy="1447801"/>
          </a:xfrm>
          <a:prstGeom prst="rect">
            <a:avLst/>
          </a:prstGeom>
        </p:spPr>
      </p:pic>
      <p:pic>
        <p:nvPicPr>
          <p:cNvPr id="6" name="Picture 5">
            <a:extLst>
              <a:ext uri="{FF2B5EF4-FFF2-40B4-BE49-F238E27FC236}">
                <a16:creationId xmlns:a16="http://schemas.microsoft.com/office/drawing/2014/main" id="{5CA9253E-CC4B-08E6-3CB7-6FE9C95AE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11000" y="2095500"/>
            <a:ext cx="5943600" cy="3505200"/>
          </a:xfrm>
          <a:prstGeom prst="rect">
            <a:avLst/>
          </a:prstGeom>
        </p:spPr>
      </p:pic>
      <p:pic>
        <p:nvPicPr>
          <p:cNvPr id="7" name="Content Placeholder 5">
            <a:extLst>
              <a:ext uri="{FF2B5EF4-FFF2-40B4-BE49-F238E27FC236}">
                <a16:creationId xmlns:a16="http://schemas.microsoft.com/office/drawing/2014/main" id="{B4A9B499-E9D2-C7BA-C602-41FFFA322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11000" y="5851954"/>
            <a:ext cx="5943601" cy="4092146"/>
          </a:xfrm>
          <a:prstGeom prst="rect">
            <a:avLst/>
          </a:prstGeom>
        </p:spPr>
      </p:pic>
    </p:spTree>
    <p:extLst>
      <p:ext uri="{BB962C8B-B14F-4D97-AF65-F5344CB8AC3E}">
        <p14:creationId xmlns:p14="http://schemas.microsoft.com/office/powerpoint/2010/main" val="108410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095500"/>
            <a:ext cx="17145000" cy="7696200"/>
          </a:xfrm>
        </p:spPr>
        <p:style>
          <a:lnRef idx="2">
            <a:schemeClr val="dk1"/>
          </a:lnRef>
          <a:fillRef idx="1">
            <a:schemeClr val="lt1"/>
          </a:fillRef>
          <a:effectRef idx="0">
            <a:schemeClr val="dk1"/>
          </a:effectRef>
          <a:fontRef idx="minor">
            <a:schemeClr val="dk1"/>
          </a:fontRef>
        </p:style>
        <p:txBody>
          <a:bodyPr>
            <a:normAutofit fontScale="92500"/>
          </a:bodyPr>
          <a:lstStyle/>
          <a:p>
            <a:r>
              <a:rPr lang="en-ZA" sz="3600" dirty="0"/>
              <a:t>There is a lack of proper mechanisms for advanced flood risk modelling, real-time monitoring, and efficient early warning systems to mitigate the consequences of floods in developing regions.</a:t>
            </a:r>
          </a:p>
          <a:p>
            <a:r>
              <a:rPr lang="en-US" sz="3600" dirty="0"/>
              <a:t>In flood risk mapping, most studies use Optical remotely sensed data such as Landsat series amongst others. </a:t>
            </a:r>
            <a:r>
              <a:rPr lang="en-GB" sz="3600" dirty="0"/>
              <a:t>However, cloud cover is a major challenge when using optical imageries.</a:t>
            </a:r>
          </a:p>
          <a:p>
            <a:r>
              <a:rPr lang="en-GB" sz="3600" dirty="0"/>
              <a:t>Traditional flood modelling methods have limitations (Data scarcity, computational intensity)​</a:t>
            </a:r>
          </a:p>
          <a:p>
            <a:r>
              <a:rPr lang="en-GB" sz="3600" dirty="0"/>
              <a:t>Limited accessibility in remote areas: Challenging terrains, hinder the implementation of conventional mapping techniques.​</a:t>
            </a:r>
          </a:p>
          <a:p>
            <a:r>
              <a:rPr lang="en-GB" sz="3600" dirty="0"/>
              <a:t>Cloud cover and visibility issues: Cloud cover often obstructs Optical satellite imagery during heavy rains, rendering it ineffective.</a:t>
            </a:r>
          </a:p>
          <a:p>
            <a:r>
              <a:rPr lang="en-US" sz="3500" dirty="0"/>
              <a:t>Availability of cloud computing platforms have revolutionized the use of SAR in flood mapping, with its advanced data analytics tools such as machine learning algorithms as well as access to extensive repository of SAR data, near-real time monitoring of flooding events is possible. However, according to our knowledge the platform has also not been fully explored in terms of its capabilities in mapping flood risks and extents in sub-Saharan Africa</a:t>
            </a:r>
            <a:endParaRPr lang="en-ZA" sz="3500" dirty="0"/>
          </a:p>
          <a:p>
            <a:pPr marL="0" indent="0">
              <a:buNone/>
            </a:pPr>
            <a:endParaRPr lang="en-ZA" sz="3600" dirty="0"/>
          </a:p>
        </p:txBody>
      </p:sp>
      <p:sp>
        <p:nvSpPr>
          <p:cNvPr id="3" name="Title 2"/>
          <p:cNvSpPr>
            <a:spLocks noGrp="1"/>
          </p:cNvSpPr>
          <p:nvPr>
            <p:ph type="title"/>
          </p:nvPr>
        </p:nvSpPr>
        <p:spPr>
          <a:xfrm>
            <a:off x="3505200" y="371167"/>
            <a:ext cx="12496800" cy="1143000"/>
          </a:xfrm>
        </p:spPr>
        <p:txBody>
          <a:bodyPr/>
          <a:lstStyle/>
          <a:p>
            <a:r>
              <a:rPr lang="en-GB" dirty="0"/>
              <a:t>L</a:t>
            </a:r>
            <a:r>
              <a:rPr lang="en-ZA" dirty="0" err="1"/>
              <a:t>iterature</a:t>
            </a:r>
            <a:endParaRPr lang="en-ZA" dirty="0"/>
          </a:p>
        </p:txBody>
      </p:sp>
      <p:pic>
        <p:nvPicPr>
          <p:cNvPr id="4" name="Content Placeholder 5" descr="A logo of a company&#10;&#10;AI-generated content may be incorrect.">
            <a:extLst>
              <a:ext uri="{FF2B5EF4-FFF2-40B4-BE49-F238E27FC236}">
                <a16:creationId xmlns:a16="http://schemas.microsoft.com/office/drawing/2014/main" id="{6C7246DC-9624-28B5-7CC2-FB7DB5A391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0600" y="114299"/>
            <a:ext cx="1885950" cy="1447801"/>
          </a:xfrm>
          <a:prstGeom prst="rect">
            <a:avLst/>
          </a:prstGeom>
        </p:spPr>
      </p:pic>
    </p:spTree>
    <p:extLst>
      <p:ext uri="{BB962C8B-B14F-4D97-AF65-F5344CB8AC3E}">
        <p14:creationId xmlns:p14="http://schemas.microsoft.com/office/powerpoint/2010/main" val="1558574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4F356C2-F138-4397-BDF7-5964655DE412}"/>
              </a:ext>
            </a:extLst>
          </p:cNvPr>
          <p:cNvSpPr>
            <a:spLocks noGrp="1"/>
          </p:cNvSpPr>
          <p:nvPr>
            <p:ph idx="1"/>
          </p:nvPr>
        </p:nvSpPr>
        <p:spPr>
          <a:xfrm>
            <a:off x="873172" y="2019300"/>
            <a:ext cx="16541655" cy="8001000"/>
          </a:xfrm>
        </p:spPr>
        <p:style>
          <a:lnRef idx="2">
            <a:schemeClr val="dk1"/>
          </a:lnRef>
          <a:fillRef idx="1">
            <a:schemeClr val="lt1"/>
          </a:fillRef>
          <a:effectRef idx="0">
            <a:schemeClr val="dk1"/>
          </a:effectRef>
          <a:fontRef idx="minor">
            <a:schemeClr val="dk1"/>
          </a:fontRef>
        </p:style>
        <p:txBody>
          <a:bodyPr>
            <a:normAutofit/>
          </a:bodyPr>
          <a:lstStyle/>
          <a:p>
            <a:pPr fontAlgn="base"/>
            <a:r>
              <a:rPr lang="en-US" dirty="0"/>
              <a:t>To utilize the extensive capabilities of Google Earth Engine for conducting large-scale geospatial analyses and detailed flood risk modeling ​</a:t>
            </a:r>
          </a:p>
          <a:p>
            <a:pPr fontAlgn="base"/>
            <a:r>
              <a:rPr lang="en-US" dirty="0"/>
              <a:t>To perform a thorough assessment of various multi-source spatial datasets (DEM, rainfall data, LULC) to determine their collective impact on flooding trends and patterns in the area.</a:t>
            </a:r>
            <a:r>
              <a:rPr lang="en-ZA" dirty="0"/>
              <a:t>​</a:t>
            </a:r>
          </a:p>
          <a:p>
            <a:pPr fontAlgn="base"/>
            <a:r>
              <a:rPr lang="en-US" dirty="0"/>
              <a:t>To perform interannual flood extent mapping over multiple years (2020-2024).</a:t>
            </a:r>
            <a:endParaRPr lang="en-ZA" dirty="0"/>
          </a:p>
        </p:txBody>
      </p:sp>
      <p:sp>
        <p:nvSpPr>
          <p:cNvPr id="3" name="Title 2">
            <a:extLst>
              <a:ext uri="{FF2B5EF4-FFF2-40B4-BE49-F238E27FC236}">
                <a16:creationId xmlns:a16="http://schemas.microsoft.com/office/drawing/2014/main" id="{D84DF5EC-1295-4A28-8CB5-B36379D3380E}"/>
              </a:ext>
            </a:extLst>
          </p:cNvPr>
          <p:cNvSpPr>
            <a:spLocks noGrp="1"/>
          </p:cNvSpPr>
          <p:nvPr>
            <p:ph type="title"/>
          </p:nvPr>
        </p:nvSpPr>
        <p:spPr>
          <a:xfrm>
            <a:off x="3733800" y="266700"/>
            <a:ext cx="13335000" cy="1143000"/>
          </a:xfrm>
        </p:spPr>
        <p:txBody>
          <a:bodyPr/>
          <a:lstStyle/>
          <a:p>
            <a:r>
              <a:rPr lang="en-ZA" sz="6600" dirty="0"/>
              <a:t>Aim </a:t>
            </a:r>
          </a:p>
        </p:txBody>
      </p:sp>
      <p:pic>
        <p:nvPicPr>
          <p:cNvPr id="4" name="Content Placeholder 5" descr="A logo of a company&#10;&#10;AI-generated content may be incorrect.">
            <a:extLst>
              <a:ext uri="{FF2B5EF4-FFF2-40B4-BE49-F238E27FC236}">
                <a16:creationId xmlns:a16="http://schemas.microsoft.com/office/drawing/2014/main" id="{7FB6C4FA-0CF7-4124-8BDD-3A1520FFB8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87725" y="114299"/>
            <a:ext cx="1962150" cy="1447801"/>
          </a:xfrm>
          <a:prstGeom prst="rect">
            <a:avLst/>
          </a:prstGeom>
        </p:spPr>
      </p:pic>
    </p:spTree>
    <p:extLst>
      <p:ext uri="{BB962C8B-B14F-4D97-AF65-F5344CB8AC3E}">
        <p14:creationId xmlns:p14="http://schemas.microsoft.com/office/powerpoint/2010/main" val="3255860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63195-A110-4DCC-86AC-7005E21F4232}"/>
              </a:ext>
            </a:extLst>
          </p:cNvPr>
          <p:cNvSpPr>
            <a:spLocks noGrp="1"/>
          </p:cNvSpPr>
          <p:nvPr>
            <p:ph idx="1"/>
          </p:nvPr>
        </p:nvSpPr>
        <p:spPr>
          <a:xfrm>
            <a:off x="533400" y="2095500"/>
            <a:ext cx="6934200" cy="7910274"/>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285750" indent="-285750">
              <a:buFont typeface="Arial" panose="020B0604020202020204" pitchFamily="34" charset="0"/>
              <a:buChar char="•"/>
            </a:pPr>
            <a:r>
              <a:rPr lang="en-ZA" dirty="0"/>
              <a:t>Surface area of 76,495 km</a:t>
            </a:r>
            <a:r>
              <a:rPr lang="en-ZA" baseline="30000" dirty="0"/>
              <a:t>2</a:t>
            </a:r>
            <a:r>
              <a:rPr lang="en-ZA" dirty="0"/>
              <a:t>.</a:t>
            </a:r>
          </a:p>
          <a:p>
            <a:pPr marL="285750" indent="-285750">
              <a:buFont typeface="Arial" panose="020B0604020202020204" pitchFamily="34" charset="0"/>
              <a:buChar char="•"/>
            </a:pPr>
            <a:r>
              <a:rPr lang="en-ZA" dirty="0"/>
              <a:t>Bordered by Limpopo to the north, Mozambique and Eswatini to the east, Gauteng and Free State to the west, and KwaZulu-Natal to the south </a:t>
            </a:r>
          </a:p>
          <a:p>
            <a:pPr marL="285750" indent="-285750">
              <a:buFont typeface="Arial" panose="020B0604020202020204" pitchFamily="34" charset="0"/>
              <a:buChar char="•"/>
            </a:pPr>
            <a:r>
              <a:rPr lang="en-ZA" dirty="0"/>
              <a:t>Rainfall - summer months (October – April).</a:t>
            </a:r>
          </a:p>
          <a:p>
            <a:pPr marL="285750" indent="-285750">
              <a:buFont typeface="Arial" panose="020B0604020202020204" pitchFamily="34" charset="0"/>
              <a:buChar char="•"/>
            </a:pPr>
            <a:r>
              <a:rPr lang="en-ZA" dirty="0"/>
              <a:t>The mean annual rainfall - 400 mm and 1,500 mm. </a:t>
            </a:r>
          </a:p>
          <a:p>
            <a:pPr marL="285750" indent="-285750">
              <a:buFont typeface="Arial" panose="020B0604020202020204" pitchFamily="34" charset="0"/>
              <a:buChar char="•"/>
            </a:pPr>
            <a:r>
              <a:rPr lang="en-ZA" dirty="0"/>
              <a:t>The topography of the Mpumalanga region is diverse (Highveld, Middle veld &amp; lowveld)</a:t>
            </a:r>
            <a:endParaRPr lang="en-US" dirty="0"/>
          </a:p>
          <a:p>
            <a:pPr marL="0" indent="0" algn="just">
              <a:buNone/>
            </a:pPr>
            <a:endParaRPr lang="en-GB" dirty="0"/>
          </a:p>
        </p:txBody>
      </p:sp>
      <p:sp>
        <p:nvSpPr>
          <p:cNvPr id="3" name="Title 2">
            <a:extLst>
              <a:ext uri="{FF2B5EF4-FFF2-40B4-BE49-F238E27FC236}">
                <a16:creationId xmlns:a16="http://schemas.microsoft.com/office/drawing/2014/main" id="{9E19157F-0E04-4D54-9DC6-B141AAE7BB6D}"/>
              </a:ext>
            </a:extLst>
          </p:cNvPr>
          <p:cNvSpPr>
            <a:spLocks noGrp="1"/>
          </p:cNvSpPr>
          <p:nvPr>
            <p:ph type="title"/>
          </p:nvPr>
        </p:nvSpPr>
        <p:spPr>
          <a:xfrm>
            <a:off x="3955026" y="282455"/>
            <a:ext cx="11887200" cy="1143000"/>
          </a:xfrm>
        </p:spPr>
        <p:txBody>
          <a:bodyPr/>
          <a:lstStyle/>
          <a:p>
            <a:r>
              <a:rPr lang="en-GB" sz="6000" dirty="0"/>
              <a:t>Study area</a:t>
            </a:r>
            <a:endParaRPr lang="en-ZA" sz="6000" dirty="0"/>
          </a:p>
        </p:txBody>
      </p:sp>
      <p:pic>
        <p:nvPicPr>
          <p:cNvPr id="4" name="Content Placeholder 5" descr="A logo of a company&#10;&#10;AI-generated content may be incorrect.">
            <a:extLst>
              <a:ext uri="{FF2B5EF4-FFF2-40B4-BE49-F238E27FC236}">
                <a16:creationId xmlns:a16="http://schemas.microsoft.com/office/drawing/2014/main" id="{5CDB53D6-5CBE-92D8-6DDE-9670E60D8B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6134" y="128825"/>
            <a:ext cx="1962150" cy="1447801"/>
          </a:xfrm>
          <a:prstGeom prst="rect">
            <a:avLst/>
          </a:prstGeom>
        </p:spPr>
      </p:pic>
      <p:pic>
        <p:nvPicPr>
          <p:cNvPr id="5" name="Content Placeholder 9">
            <a:extLst>
              <a:ext uri="{FF2B5EF4-FFF2-40B4-BE49-F238E27FC236}">
                <a16:creationId xmlns:a16="http://schemas.microsoft.com/office/drawing/2014/main" id="{AA85A6AE-B804-A1D2-2642-8695BA26F31E}"/>
              </a:ext>
            </a:extLst>
          </p:cNvPr>
          <p:cNvPicPr>
            <a:picLocks noChangeAspect="1"/>
          </p:cNvPicPr>
          <p:nvPr/>
        </p:nvPicPr>
        <p:blipFill>
          <a:blip r:embed="rId3"/>
          <a:stretch>
            <a:fillRect/>
          </a:stretch>
        </p:blipFill>
        <p:spPr>
          <a:xfrm>
            <a:off x="7696200" y="2095500"/>
            <a:ext cx="10287000" cy="7910274"/>
          </a:xfrm>
          <a:prstGeom prst="rect">
            <a:avLst/>
          </a:prstGeom>
        </p:spPr>
      </p:pic>
    </p:spTree>
    <p:extLst>
      <p:ext uri="{BB962C8B-B14F-4D97-AF65-F5344CB8AC3E}">
        <p14:creationId xmlns:p14="http://schemas.microsoft.com/office/powerpoint/2010/main" val="374687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57015B-1BB2-4DF9-A538-2798EE418A40}"/>
              </a:ext>
            </a:extLst>
          </p:cNvPr>
          <p:cNvSpPr>
            <a:spLocks noGrp="1"/>
          </p:cNvSpPr>
          <p:nvPr>
            <p:ph idx="1"/>
          </p:nvPr>
        </p:nvSpPr>
        <p:spPr>
          <a:xfrm>
            <a:off x="7086600" y="1866900"/>
            <a:ext cx="11201400" cy="7620001"/>
          </a:xfrm>
        </p:spPr>
        <p:txBody>
          <a:bodyPr>
            <a:normAutofit/>
          </a:bodyPr>
          <a:lstStyle/>
          <a:p>
            <a:pPr marL="0" indent="0">
              <a:buNone/>
            </a:pPr>
            <a:endParaRPr lang="en-ZA" dirty="0">
              <a:solidFill>
                <a:srgbClr val="FF0000"/>
              </a:solidFill>
            </a:endParaRPr>
          </a:p>
          <a:p>
            <a:endParaRPr lang="en-ZA" dirty="0"/>
          </a:p>
        </p:txBody>
      </p:sp>
      <p:sp>
        <p:nvSpPr>
          <p:cNvPr id="3" name="Title 2">
            <a:extLst>
              <a:ext uri="{FF2B5EF4-FFF2-40B4-BE49-F238E27FC236}">
                <a16:creationId xmlns:a16="http://schemas.microsoft.com/office/drawing/2014/main" id="{E391E3EF-FD4A-4C8A-93C8-A564A231D38F}"/>
              </a:ext>
            </a:extLst>
          </p:cNvPr>
          <p:cNvSpPr>
            <a:spLocks noGrp="1"/>
          </p:cNvSpPr>
          <p:nvPr>
            <p:ph type="title"/>
          </p:nvPr>
        </p:nvSpPr>
        <p:spPr>
          <a:xfrm>
            <a:off x="4800600" y="419100"/>
            <a:ext cx="9829800" cy="1143000"/>
          </a:xfrm>
        </p:spPr>
        <p:txBody>
          <a:bodyPr/>
          <a:lstStyle/>
          <a:p>
            <a:r>
              <a:rPr lang="en-GB" dirty="0"/>
              <a:t>D</a:t>
            </a:r>
            <a:r>
              <a:rPr lang="en-ZA" dirty="0" err="1"/>
              <a:t>ataset</a:t>
            </a:r>
            <a:endParaRPr lang="en-ZA" dirty="0"/>
          </a:p>
        </p:txBody>
      </p:sp>
      <p:pic>
        <p:nvPicPr>
          <p:cNvPr id="7" name="Content Placeholder 5" descr="A logo of a company&#10;&#10;AI-generated content may be incorrect.">
            <a:extLst>
              <a:ext uri="{FF2B5EF4-FFF2-40B4-BE49-F238E27FC236}">
                <a16:creationId xmlns:a16="http://schemas.microsoft.com/office/drawing/2014/main" id="{D8853635-107E-9DBC-28CC-E818A74776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39831" y="179336"/>
            <a:ext cx="1962150" cy="1447801"/>
          </a:xfrm>
          <a:prstGeom prst="rect">
            <a:avLst/>
          </a:prstGeom>
        </p:spPr>
      </p:pic>
      <p:graphicFrame>
        <p:nvGraphicFramePr>
          <p:cNvPr id="8" name="Table 7">
            <a:extLst>
              <a:ext uri="{FF2B5EF4-FFF2-40B4-BE49-F238E27FC236}">
                <a16:creationId xmlns:a16="http://schemas.microsoft.com/office/drawing/2014/main" id="{B2DA4DC6-BD79-4CAD-D0EE-05086BB2B357}"/>
              </a:ext>
            </a:extLst>
          </p:cNvPr>
          <p:cNvGraphicFramePr>
            <a:graphicFrameLocks noGrp="1"/>
          </p:cNvGraphicFramePr>
          <p:nvPr>
            <p:extLst>
              <p:ext uri="{D42A27DB-BD31-4B8C-83A1-F6EECF244321}">
                <p14:modId xmlns:p14="http://schemas.microsoft.com/office/powerpoint/2010/main" val="2082884295"/>
              </p:ext>
            </p:extLst>
          </p:nvPr>
        </p:nvGraphicFramePr>
        <p:xfrm>
          <a:off x="762000" y="2247900"/>
          <a:ext cx="16992601" cy="7772400"/>
        </p:xfrm>
        <a:graphic>
          <a:graphicData uri="http://schemas.openxmlformats.org/drawingml/2006/table">
            <a:tbl>
              <a:tblPr/>
              <a:tblGrid>
                <a:gridCol w="4267429">
                  <a:extLst>
                    <a:ext uri="{9D8B030D-6E8A-4147-A177-3AD203B41FA5}">
                      <a16:colId xmlns:a16="http://schemas.microsoft.com/office/drawing/2014/main" val="3924114238"/>
                    </a:ext>
                  </a:extLst>
                </a:gridCol>
                <a:gridCol w="4241724">
                  <a:extLst>
                    <a:ext uri="{9D8B030D-6E8A-4147-A177-3AD203B41FA5}">
                      <a16:colId xmlns:a16="http://schemas.microsoft.com/office/drawing/2014/main" val="1533526179"/>
                    </a:ext>
                  </a:extLst>
                </a:gridCol>
                <a:gridCol w="4241724">
                  <a:extLst>
                    <a:ext uri="{9D8B030D-6E8A-4147-A177-3AD203B41FA5}">
                      <a16:colId xmlns:a16="http://schemas.microsoft.com/office/drawing/2014/main" val="1901465356"/>
                    </a:ext>
                  </a:extLst>
                </a:gridCol>
                <a:gridCol w="4241724">
                  <a:extLst>
                    <a:ext uri="{9D8B030D-6E8A-4147-A177-3AD203B41FA5}">
                      <a16:colId xmlns:a16="http://schemas.microsoft.com/office/drawing/2014/main" val="3916062906"/>
                    </a:ext>
                  </a:extLst>
                </a:gridCol>
              </a:tblGrid>
              <a:tr h="985257">
                <a:tc>
                  <a:txBody>
                    <a:bodyPr/>
                    <a:lstStyle/>
                    <a:p>
                      <a:pPr algn="l" fontAlgn="base">
                        <a:lnSpc>
                          <a:spcPts val="1650"/>
                        </a:lnSpc>
                        <a:buNone/>
                      </a:pPr>
                      <a:r>
                        <a:rPr lang="en-ZA" sz="2000" b="1" i="0">
                          <a:solidFill>
                            <a:srgbClr val="FFFFFF"/>
                          </a:solidFill>
                          <a:effectLst/>
                          <a:latin typeface="Aptos" panose="020B0004020202020204" pitchFamily="34" charset="0"/>
                        </a:rPr>
                        <a:t>Dataset ​</a:t>
                      </a:r>
                      <a:endParaRPr lang="en-ZA" sz="2000"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0726" cap="flat" cmpd="sng" algn="ctr">
                      <a:solidFill>
                        <a:srgbClr val="FFFFFF"/>
                      </a:solidFill>
                      <a:prstDash val="solid"/>
                      <a:round/>
                      <a:headEnd type="none" w="med" len="med"/>
                      <a:tailEnd type="none" w="med" len="med"/>
                    </a:lnB>
                    <a:solidFill>
                      <a:srgbClr val="156082"/>
                    </a:solidFill>
                  </a:tcPr>
                </a:tc>
                <a:tc>
                  <a:txBody>
                    <a:bodyPr/>
                    <a:lstStyle/>
                    <a:p>
                      <a:pPr algn="l" fontAlgn="base">
                        <a:lnSpc>
                          <a:spcPts val="1650"/>
                        </a:lnSpc>
                        <a:buNone/>
                      </a:pPr>
                      <a:r>
                        <a:rPr lang="en-ZA" sz="2000" b="1" i="0">
                          <a:solidFill>
                            <a:srgbClr val="FFFFFF"/>
                          </a:solidFill>
                          <a:effectLst/>
                          <a:latin typeface="Aptos" panose="020B0004020202020204" pitchFamily="34" charset="0"/>
                        </a:rPr>
                        <a:t>Spatial/Temporal Resolution​</a:t>
                      </a:r>
                      <a:endParaRPr lang="en-ZA" sz="2000"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0726" cap="flat" cmpd="sng" algn="ctr">
                      <a:solidFill>
                        <a:srgbClr val="FFFFFF"/>
                      </a:solidFill>
                      <a:prstDash val="solid"/>
                      <a:round/>
                      <a:headEnd type="none" w="med" len="med"/>
                      <a:tailEnd type="none" w="med" len="med"/>
                    </a:lnB>
                    <a:solidFill>
                      <a:srgbClr val="156082"/>
                    </a:solidFill>
                  </a:tcPr>
                </a:tc>
                <a:tc>
                  <a:txBody>
                    <a:bodyPr/>
                    <a:lstStyle/>
                    <a:p>
                      <a:pPr algn="l" fontAlgn="base">
                        <a:lnSpc>
                          <a:spcPts val="1650"/>
                        </a:lnSpc>
                        <a:buNone/>
                      </a:pPr>
                      <a:r>
                        <a:rPr lang="en-ZA" sz="2000" b="1" i="0">
                          <a:solidFill>
                            <a:srgbClr val="FFFFFF"/>
                          </a:solidFill>
                          <a:effectLst/>
                          <a:latin typeface="Aptos" panose="020B0004020202020204" pitchFamily="34" charset="0"/>
                        </a:rPr>
                        <a:t>Purpose​</a:t>
                      </a:r>
                      <a:endParaRPr lang="en-ZA" sz="2000"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0726" cap="flat" cmpd="sng" algn="ctr">
                      <a:solidFill>
                        <a:srgbClr val="FFFFFF"/>
                      </a:solidFill>
                      <a:prstDash val="solid"/>
                      <a:round/>
                      <a:headEnd type="none" w="med" len="med"/>
                      <a:tailEnd type="none" w="med" len="med"/>
                    </a:lnB>
                    <a:solidFill>
                      <a:srgbClr val="156082"/>
                    </a:solidFill>
                  </a:tcPr>
                </a:tc>
                <a:tc>
                  <a:txBody>
                    <a:bodyPr/>
                    <a:lstStyle/>
                    <a:p>
                      <a:pPr algn="l" fontAlgn="base">
                        <a:lnSpc>
                          <a:spcPts val="1650"/>
                        </a:lnSpc>
                        <a:buNone/>
                      </a:pPr>
                      <a:r>
                        <a:rPr lang="en-ZA" sz="2000" b="1" i="0" dirty="0">
                          <a:solidFill>
                            <a:srgbClr val="FFFFFF"/>
                          </a:solidFill>
                          <a:effectLst/>
                          <a:latin typeface="Aptos" panose="020B0004020202020204" pitchFamily="34" charset="0"/>
                        </a:rPr>
                        <a:t>Source​</a:t>
                      </a:r>
                      <a:endParaRPr lang="en-ZA" sz="2000" b="1" i="0" dirty="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20726"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697067343"/>
                  </a:ext>
                </a:extLst>
              </a:tr>
              <a:tr h="985257">
                <a:tc>
                  <a:txBody>
                    <a:bodyPr/>
                    <a:lstStyle/>
                    <a:p>
                      <a:pPr algn="l" fontAlgn="base">
                        <a:lnSpc>
                          <a:spcPts val="1650"/>
                        </a:lnSpc>
                        <a:buNone/>
                      </a:pPr>
                      <a:r>
                        <a:rPr lang="en-ZA" sz="2000" b="0" i="0">
                          <a:solidFill>
                            <a:srgbClr val="000000"/>
                          </a:solidFill>
                          <a:effectLst/>
                          <a:latin typeface="Aptos" panose="020B0004020202020204" pitchFamily="34" charset="0"/>
                        </a:rPr>
                        <a:t>Sentinel-1A (SAR)​</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0726"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D2D8"/>
                    </a:solidFill>
                  </a:tcPr>
                </a:tc>
                <a:tc>
                  <a:txBody>
                    <a:bodyPr/>
                    <a:lstStyle/>
                    <a:p>
                      <a:pPr algn="l" fontAlgn="base">
                        <a:lnSpc>
                          <a:spcPts val="1650"/>
                        </a:lnSpc>
                        <a:buNone/>
                      </a:pPr>
                      <a:r>
                        <a:rPr lang="en-ZA" sz="2000" b="0" i="0">
                          <a:solidFill>
                            <a:srgbClr val="000000"/>
                          </a:solidFill>
                          <a:effectLst/>
                          <a:latin typeface="Aptos" panose="020B0004020202020204" pitchFamily="34" charset="0"/>
                        </a:rPr>
                        <a:t>10m, 12 days​</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0726"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D2D8"/>
                    </a:solidFill>
                  </a:tcPr>
                </a:tc>
                <a:tc>
                  <a:txBody>
                    <a:bodyPr/>
                    <a:lstStyle/>
                    <a:p>
                      <a:pPr algn="l" fontAlgn="base">
                        <a:lnSpc>
                          <a:spcPts val="1650"/>
                        </a:lnSpc>
                        <a:buNone/>
                      </a:pPr>
                      <a:r>
                        <a:rPr lang="en-US" sz="2000" b="0" i="0" dirty="0">
                          <a:solidFill>
                            <a:srgbClr val="000000"/>
                          </a:solidFill>
                          <a:effectLst/>
                          <a:latin typeface="Aptos" panose="020B0004020202020204" pitchFamily="34" charset="0"/>
                        </a:rPr>
                        <a:t>Flood extent mapping​</a:t>
                      </a:r>
                      <a:endParaRPr lang="en-US" sz="2000" b="0" i="0" dirty="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0726"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D2D8"/>
                    </a:solidFill>
                  </a:tcPr>
                </a:tc>
                <a:tc>
                  <a:txBody>
                    <a:bodyPr/>
                    <a:lstStyle/>
                    <a:p>
                      <a:pPr algn="l" fontAlgn="base">
                        <a:lnSpc>
                          <a:spcPts val="1650"/>
                        </a:lnSpc>
                        <a:buNone/>
                      </a:pPr>
                      <a:r>
                        <a:rPr lang="en-ZA" sz="2000" b="0" i="0">
                          <a:solidFill>
                            <a:srgbClr val="000000"/>
                          </a:solidFill>
                          <a:effectLst/>
                          <a:latin typeface="Aptos" panose="020B0004020202020204" pitchFamily="34" charset="0"/>
                        </a:rPr>
                        <a:t>ESA​</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20726"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1213800936"/>
                  </a:ext>
                </a:extLst>
              </a:tr>
              <a:tr h="2408316">
                <a:tc>
                  <a:txBody>
                    <a:bodyPr/>
                    <a:lstStyle/>
                    <a:p>
                      <a:pPr algn="l" fontAlgn="base">
                        <a:lnSpc>
                          <a:spcPts val="1650"/>
                        </a:lnSpc>
                        <a:buNone/>
                      </a:pPr>
                      <a:r>
                        <a:rPr lang="en-ZA" sz="2000" b="0" i="0">
                          <a:solidFill>
                            <a:srgbClr val="000000"/>
                          </a:solidFill>
                          <a:effectLst/>
                          <a:latin typeface="Aptos" panose="020B0004020202020204" pitchFamily="34" charset="0"/>
                        </a:rPr>
                        <a:t>Landsat-8 (OLI)​</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ED"/>
                    </a:solidFill>
                  </a:tcPr>
                </a:tc>
                <a:tc>
                  <a:txBody>
                    <a:bodyPr/>
                    <a:lstStyle/>
                    <a:p>
                      <a:pPr algn="l" fontAlgn="base">
                        <a:lnSpc>
                          <a:spcPts val="1650"/>
                        </a:lnSpc>
                        <a:buNone/>
                      </a:pPr>
                      <a:r>
                        <a:rPr lang="en-ZA" sz="2000" b="0" i="0">
                          <a:solidFill>
                            <a:srgbClr val="000000"/>
                          </a:solidFill>
                          <a:effectLst/>
                          <a:latin typeface="Aptos" panose="020B0004020202020204" pitchFamily="34" charset="0"/>
                        </a:rPr>
                        <a:t>30m, 16 days​</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ED"/>
                    </a:solidFill>
                  </a:tcPr>
                </a:tc>
                <a:tc>
                  <a:txBody>
                    <a:bodyPr/>
                    <a:lstStyle/>
                    <a:p>
                      <a:pPr algn="l" fontAlgn="base">
                        <a:lnSpc>
                          <a:spcPts val="1650"/>
                        </a:lnSpc>
                        <a:buNone/>
                      </a:pPr>
                      <a:r>
                        <a:rPr lang="en-GB" sz="2000" b="0" i="0">
                          <a:solidFill>
                            <a:srgbClr val="000000"/>
                          </a:solidFill>
                          <a:effectLst/>
                          <a:latin typeface="Aptos" panose="020B0004020202020204" pitchFamily="34" charset="0"/>
                        </a:rPr>
                        <a:t>Pre-flood images​</a:t>
                      </a:r>
                      <a:endParaRPr lang="en-GB" sz="2000" b="0" i="0">
                        <a:solidFill>
                          <a:srgbClr val="000000"/>
                        </a:solidFill>
                        <a:effectLst/>
                      </a:endParaRPr>
                    </a:p>
                    <a:p>
                      <a:pPr algn="l" fontAlgn="base">
                        <a:lnSpc>
                          <a:spcPts val="1650"/>
                        </a:lnSpc>
                        <a:buNone/>
                      </a:pPr>
                      <a:r>
                        <a:rPr lang="en-GB" sz="2000" b="0" i="0">
                          <a:solidFill>
                            <a:srgbClr val="000000"/>
                          </a:solidFill>
                          <a:effectLst/>
                          <a:latin typeface="Aptos" panose="020B0004020202020204" pitchFamily="34" charset="0"/>
                        </a:rPr>
                        <a:t>during-flood images​</a:t>
                      </a:r>
                      <a:endParaRPr lang="en-GB" sz="2000" b="0" i="0">
                        <a:solidFill>
                          <a:srgbClr val="000000"/>
                        </a:solidFill>
                        <a:effectLst/>
                      </a:endParaRPr>
                    </a:p>
                    <a:p>
                      <a:pPr algn="l" fontAlgn="base">
                        <a:lnSpc>
                          <a:spcPts val="1650"/>
                        </a:lnSpc>
                        <a:buNone/>
                      </a:pPr>
                      <a:r>
                        <a:rPr lang="en-GB" sz="2000" b="0" i="0">
                          <a:solidFill>
                            <a:srgbClr val="000000"/>
                          </a:solidFill>
                          <a:effectLst/>
                          <a:latin typeface="Aptos" panose="020B0004020202020204" pitchFamily="34" charset="0"/>
                        </a:rPr>
                        <a:t>for validation​</a:t>
                      </a:r>
                      <a:endParaRPr lang="en-GB"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ED"/>
                    </a:solidFill>
                  </a:tcPr>
                </a:tc>
                <a:tc>
                  <a:txBody>
                    <a:bodyPr/>
                    <a:lstStyle/>
                    <a:p>
                      <a:pPr algn="l" fontAlgn="base">
                        <a:lnSpc>
                          <a:spcPts val="1650"/>
                        </a:lnSpc>
                        <a:buNone/>
                      </a:pPr>
                      <a:r>
                        <a:rPr lang="en-ZA" sz="2000" b="0" i="0">
                          <a:solidFill>
                            <a:srgbClr val="000000"/>
                          </a:solidFill>
                          <a:effectLst/>
                          <a:latin typeface="Aptos" panose="020B0004020202020204" pitchFamily="34" charset="0"/>
                        </a:rPr>
                        <a:t>Earth Explorer​</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700775863"/>
                  </a:ext>
                </a:extLst>
              </a:tr>
              <a:tr h="1696785">
                <a:tc>
                  <a:txBody>
                    <a:bodyPr/>
                    <a:lstStyle/>
                    <a:p>
                      <a:pPr algn="l" fontAlgn="base">
                        <a:lnSpc>
                          <a:spcPts val="1650"/>
                        </a:lnSpc>
                        <a:buNone/>
                      </a:pPr>
                      <a:r>
                        <a:rPr lang="en-ZA" sz="2000" b="0" i="0">
                          <a:solidFill>
                            <a:srgbClr val="000000"/>
                          </a:solidFill>
                          <a:effectLst/>
                          <a:latin typeface="Aptos" panose="020B0004020202020204" pitchFamily="34" charset="0"/>
                        </a:rPr>
                        <a:t>CHIRPS: Rainfall​</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D2D8"/>
                    </a:solidFill>
                  </a:tcPr>
                </a:tc>
                <a:tc>
                  <a:txBody>
                    <a:bodyPr/>
                    <a:lstStyle/>
                    <a:p>
                      <a:pPr algn="l" fontAlgn="base">
                        <a:lnSpc>
                          <a:spcPts val="1650"/>
                        </a:lnSpc>
                        <a:buNone/>
                      </a:pPr>
                      <a:r>
                        <a:rPr lang="en-GB" sz="2000" b="0" i="0">
                          <a:solidFill>
                            <a:srgbClr val="000000"/>
                          </a:solidFill>
                          <a:effectLst/>
                          <a:latin typeface="Aptos" panose="020B0004020202020204" pitchFamily="34" charset="0"/>
                        </a:rPr>
                        <a:t>5.5 km x 5.5km, 1-2 weeks​</a:t>
                      </a:r>
                      <a:endParaRPr lang="en-GB"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D2D8"/>
                    </a:solidFill>
                  </a:tcPr>
                </a:tc>
                <a:tc>
                  <a:txBody>
                    <a:bodyPr/>
                    <a:lstStyle/>
                    <a:p>
                      <a:pPr algn="l" fontAlgn="base">
                        <a:lnSpc>
                          <a:spcPts val="1650"/>
                        </a:lnSpc>
                        <a:buNone/>
                      </a:pPr>
                      <a:r>
                        <a:rPr lang="en-ZA" sz="2000" b="0" i="0">
                          <a:solidFill>
                            <a:srgbClr val="000000"/>
                          </a:solidFill>
                          <a:effectLst/>
                          <a:latin typeface="Aptos" panose="020B0004020202020204" pitchFamily="34" charset="0"/>
                        </a:rPr>
                        <a:t>Rainfall distribution​</a:t>
                      </a:r>
                      <a:endParaRPr lang="en-ZA" sz="2000" b="0" i="0">
                        <a:solidFill>
                          <a:srgbClr val="000000"/>
                        </a:solidFill>
                        <a:effectLst/>
                      </a:endParaRPr>
                    </a:p>
                    <a:p>
                      <a:pPr algn="l" fontAlgn="base">
                        <a:lnSpc>
                          <a:spcPts val="1650"/>
                        </a:lnSpc>
                        <a:buNone/>
                      </a:pPr>
                      <a:r>
                        <a:rPr lang="en-ZA" sz="2000" b="0" i="0">
                          <a:solidFill>
                            <a:srgbClr val="000000"/>
                          </a:solidFill>
                          <a:effectLst/>
                          <a:latin typeface="Aptos" panose="020B0004020202020204" pitchFamily="34" charset="0"/>
                        </a:rPr>
                        <a:t>Rainfall anomaly​</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D2D8"/>
                    </a:solidFill>
                  </a:tcPr>
                </a:tc>
                <a:tc>
                  <a:txBody>
                    <a:bodyPr/>
                    <a:lstStyle/>
                    <a:p>
                      <a:pPr algn="l" fontAlgn="auto">
                        <a:lnSpc>
                          <a:spcPts val="1650"/>
                        </a:lnSpc>
                        <a:buNone/>
                      </a:pPr>
                      <a:r>
                        <a:rPr lang="en-ZA" sz="2000" b="0" i="0" dirty="0">
                          <a:solidFill>
                            <a:srgbClr val="000000"/>
                          </a:solidFill>
                          <a:effectLst/>
                          <a:latin typeface="Aptos" panose="020B0004020202020204" pitchFamily="34" charset="0"/>
                        </a:rPr>
                        <a:t>​Google Earth Engine</a:t>
                      </a: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2226683880"/>
                  </a:ext>
                </a:extLst>
              </a:tr>
              <a:tr h="1696785">
                <a:tc>
                  <a:txBody>
                    <a:bodyPr/>
                    <a:lstStyle/>
                    <a:p>
                      <a:pPr algn="l" fontAlgn="base">
                        <a:lnSpc>
                          <a:spcPts val="1650"/>
                        </a:lnSpc>
                        <a:buNone/>
                      </a:pPr>
                      <a:r>
                        <a:rPr lang="en-ZA" sz="2000" b="0" i="0" u="none" strike="noStrike">
                          <a:solidFill>
                            <a:srgbClr val="000000"/>
                          </a:solidFill>
                          <a:effectLst/>
                          <a:latin typeface="Aptos" panose="020B0004020202020204" pitchFamily="34" charset="0"/>
                        </a:rPr>
                        <a:t>Sentinel-2 Copernicus</a:t>
                      </a:r>
                      <a:r>
                        <a:rPr lang="en-ZA" sz="2000" b="0" i="0">
                          <a:solidFill>
                            <a:srgbClr val="000000"/>
                          </a:solidFill>
                          <a:effectLst/>
                          <a:latin typeface="Aptos" panose="020B0004020202020204" pitchFamily="34" charset="0"/>
                        </a:rPr>
                        <a:t>​</a:t>
                      </a:r>
                      <a:endParaRPr lang="en-ZA" sz="2000" b="0" i="0">
                        <a:solidFill>
                          <a:srgbClr val="000000"/>
                        </a:solidFill>
                        <a:effectLst/>
                      </a:endParaRPr>
                    </a:p>
                    <a:p>
                      <a:pPr algn="l" fontAlgn="base">
                        <a:lnSpc>
                          <a:spcPts val="1650"/>
                        </a:lnSpc>
                        <a:buNone/>
                      </a:pPr>
                      <a:r>
                        <a:rPr lang="en-ZA" sz="2000" b="0" i="0" u="none" strike="noStrike">
                          <a:solidFill>
                            <a:srgbClr val="000000"/>
                          </a:solidFill>
                          <a:effectLst/>
                          <a:latin typeface="Aptos" panose="020B0004020202020204" pitchFamily="34" charset="0"/>
                        </a:rPr>
                        <a:t>Land Cover</a:t>
                      </a:r>
                      <a:r>
                        <a:rPr lang="en-ZA" sz="2000" b="0" i="0">
                          <a:solidFill>
                            <a:srgbClr val="000000"/>
                          </a:solidFill>
                          <a:effectLst/>
                          <a:latin typeface="Aptos" panose="020B0004020202020204" pitchFamily="34" charset="0"/>
                        </a:rPr>
                        <a:t>​</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ED"/>
                    </a:solidFill>
                  </a:tcPr>
                </a:tc>
                <a:tc>
                  <a:txBody>
                    <a:bodyPr/>
                    <a:lstStyle/>
                    <a:p>
                      <a:pPr algn="l" fontAlgn="base">
                        <a:lnSpc>
                          <a:spcPts val="1650"/>
                        </a:lnSpc>
                        <a:buNone/>
                      </a:pPr>
                      <a:r>
                        <a:rPr lang="en-ZA" sz="2000" b="0" i="0">
                          <a:solidFill>
                            <a:srgbClr val="000000"/>
                          </a:solidFill>
                          <a:effectLst/>
                          <a:latin typeface="Aptos" panose="020B0004020202020204" pitchFamily="34" charset="0"/>
                        </a:rPr>
                        <a:t>10m, 6 days​</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ED"/>
                    </a:solidFill>
                  </a:tcPr>
                </a:tc>
                <a:tc>
                  <a:txBody>
                    <a:bodyPr/>
                    <a:lstStyle/>
                    <a:p>
                      <a:pPr algn="l" fontAlgn="base">
                        <a:lnSpc>
                          <a:spcPts val="1650"/>
                        </a:lnSpc>
                        <a:buNone/>
                      </a:pPr>
                      <a:r>
                        <a:rPr lang="en-ZA" sz="2000" b="0" i="0">
                          <a:solidFill>
                            <a:srgbClr val="000000"/>
                          </a:solidFill>
                          <a:effectLst/>
                          <a:latin typeface="Aptos" panose="020B0004020202020204" pitchFamily="34" charset="0"/>
                        </a:rPr>
                        <a:t>Affected LULC extraction​</a:t>
                      </a:r>
                      <a:endParaRPr lang="en-ZA" sz="2000"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ED"/>
                    </a:solidFill>
                  </a:tcPr>
                </a:tc>
                <a:tc>
                  <a:txBody>
                    <a:bodyPr/>
                    <a:lstStyle/>
                    <a:p>
                      <a:pPr algn="l" fontAlgn="base">
                        <a:lnSpc>
                          <a:spcPts val="1650"/>
                        </a:lnSpc>
                        <a:buNone/>
                      </a:pPr>
                      <a:r>
                        <a:rPr lang="en-ZA" sz="2000" b="0" i="0" dirty="0">
                          <a:solidFill>
                            <a:srgbClr val="000000"/>
                          </a:solidFill>
                          <a:effectLst/>
                          <a:latin typeface="Aptos" panose="020B0004020202020204" pitchFamily="34" charset="0"/>
                        </a:rPr>
                        <a:t>ESA​</a:t>
                      </a:r>
                      <a:endParaRPr lang="en-ZA" sz="2000" b="0" i="0" dirty="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965326728"/>
                  </a:ext>
                </a:extLst>
              </a:tr>
            </a:tbl>
          </a:graphicData>
        </a:graphic>
      </p:graphicFrame>
      <p:sp>
        <p:nvSpPr>
          <p:cNvPr id="9" name="Rectangle 1">
            <a:extLst>
              <a:ext uri="{FF2B5EF4-FFF2-40B4-BE49-F238E27FC236}">
                <a16:creationId xmlns:a16="http://schemas.microsoft.com/office/drawing/2014/main" id="{19CA3AD4-AC3E-A50E-5D8E-4091FEAAE246}"/>
              </a:ext>
            </a:extLst>
          </p:cNvPr>
          <p:cNvSpPr>
            <a:spLocks noChangeArrowheads="1"/>
          </p:cNvSpPr>
          <p:nvPr/>
        </p:nvSpPr>
        <p:spPr bwMode="auto">
          <a:xfrm>
            <a:off x="6778625" y="381635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8718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24200" y="346587"/>
            <a:ext cx="12344400" cy="1143000"/>
          </a:xfrm>
        </p:spPr>
        <p:txBody>
          <a:bodyPr/>
          <a:lstStyle/>
          <a:p>
            <a:r>
              <a:rPr lang="en-GB" dirty="0"/>
              <a:t>Methodology</a:t>
            </a:r>
            <a:endParaRPr lang="en-ZA" dirty="0"/>
          </a:p>
        </p:txBody>
      </p:sp>
      <p:pic>
        <p:nvPicPr>
          <p:cNvPr id="5" name="Content Placeholder 5" descr="A logo of a company&#10;&#10;AI-generated content may be incorrect.">
            <a:extLst>
              <a:ext uri="{FF2B5EF4-FFF2-40B4-BE49-F238E27FC236}">
                <a16:creationId xmlns:a16="http://schemas.microsoft.com/office/drawing/2014/main" id="{F3CEFCC0-8A3B-2939-AAE8-461C21032B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11525" y="190499"/>
            <a:ext cx="1962150" cy="1447801"/>
          </a:xfrm>
          <a:prstGeom prst="rect">
            <a:avLst/>
          </a:prstGeom>
        </p:spPr>
      </p:pic>
      <p:pic>
        <p:nvPicPr>
          <p:cNvPr id="8" name="Content Placeholder 7">
            <a:extLst>
              <a:ext uri="{FF2B5EF4-FFF2-40B4-BE49-F238E27FC236}">
                <a16:creationId xmlns:a16="http://schemas.microsoft.com/office/drawing/2014/main" id="{810016A9-D94C-19FF-C739-483113F1C684}"/>
              </a:ext>
            </a:extLst>
          </p:cNvPr>
          <p:cNvPicPr>
            <a:picLocks noGrp="1" noChangeAspect="1"/>
          </p:cNvPicPr>
          <p:nvPr>
            <p:ph idx="1"/>
          </p:nvPr>
        </p:nvPicPr>
        <p:blipFill>
          <a:blip r:embed="rId3"/>
          <a:stretch>
            <a:fillRect/>
          </a:stretch>
        </p:blipFill>
        <p:spPr>
          <a:xfrm>
            <a:off x="1676400" y="2247900"/>
            <a:ext cx="15468600" cy="7696200"/>
          </a:xfrm>
          <a:prstGeom prst="rect">
            <a:avLst/>
          </a:prstGeom>
        </p:spPr>
      </p:pic>
    </p:spTree>
    <p:extLst>
      <p:ext uri="{BB962C8B-B14F-4D97-AF65-F5344CB8AC3E}">
        <p14:creationId xmlns:p14="http://schemas.microsoft.com/office/powerpoint/2010/main" val="1569250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628868"/>
            <a:ext cx="17449800" cy="1143000"/>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0" indent="0" algn="ctr">
              <a:buNone/>
            </a:pPr>
            <a:r>
              <a:rPr lang="en-ZA" sz="2800" b="1" dirty="0"/>
              <a:t>Key findings </a:t>
            </a:r>
          </a:p>
          <a:p>
            <a:pPr algn="ctr"/>
            <a:r>
              <a:rPr lang="en-ZA" sz="2800" dirty="0"/>
              <a:t>A shows flood extent overlayed on LULC map for February 2023 (</a:t>
            </a:r>
            <a:r>
              <a:rPr lang="en-GB" sz="2800" dirty="0"/>
              <a:t>543.18 km² (0.71%) of the province)</a:t>
            </a:r>
            <a:r>
              <a:rPr lang="en-ZA" sz="2800" dirty="0"/>
              <a:t> and B show flood extent for March 2023 (1912.38 square </a:t>
            </a:r>
            <a:r>
              <a:rPr lang="en-ZA" sz="2800" dirty="0" err="1"/>
              <a:t>kilometer</a:t>
            </a:r>
            <a:r>
              <a:rPr lang="en-ZA" sz="2800" dirty="0"/>
              <a:t>, 2,5%)</a:t>
            </a:r>
          </a:p>
          <a:p>
            <a:pPr algn="ctr"/>
            <a:endParaRPr lang="en-ZA" sz="2800" dirty="0"/>
          </a:p>
        </p:txBody>
      </p:sp>
      <p:sp>
        <p:nvSpPr>
          <p:cNvPr id="3" name="Title 2"/>
          <p:cNvSpPr>
            <a:spLocks noGrp="1"/>
          </p:cNvSpPr>
          <p:nvPr>
            <p:ph type="title"/>
          </p:nvPr>
        </p:nvSpPr>
        <p:spPr>
          <a:xfrm>
            <a:off x="3124200" y="304800"/>
            <a:ext cx="13335000" cy="1143000"/>
          </a:xfrm>
        </p:spPr>
        <p:txBody>
          <a:bodyPr/>
          <a:lstStyle/>
          <a:p>
            <a:r>
              <a:rPr lang="en-GB" dirty="0"/>
              <a:t>Results and discussion</a:t>
            </a:r>
            <a:endParaRPr lang="en-ZA" dirty="0"/>
          </a:p>
        </p:txBody>
      </p:sp>
      <p:pic>
        <p:nvPicPr>
          <p:cNvPr id="7" name="Content Placeholder 5" descr="A logo of a company&#10;&#10;AI-generated content may be incorrect.">
            <a:extLst>
              <a:ext uri="{FF2B5EF4-FFF2-40B4-BE49-F238E27FC236}">
                <a16:creationId xmlns:a16="http://schemas.microsoft.com/office/drawing/2014/main" id="{67B5607F-D6FA-66F2-BCA9-293FA7C8D0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78200" y="152399"/>
            <a:ext cx="1962150" cy="1447801"/>
          </a:xfrm>
          <a:prstGeom prst="rect">
            <a:avLst/>
          </a:prstGeom>
        </p:spPr>
      </p:pic>
      <p:pic>
        <p:nvPicPr>
          <p:cNvPr id="8" name="Content Placeholder 11" descr="A map of a country&#10;&#10;AI-generated content may be incorrect.">
            <a:extLst>
              <a:ext uri="{FF2B5EF4-FFF2-40B4-BE49-F238E27FC236}">
                <a16:creationId xmlns:a16="http://schemas.microsoft.com/office/drawing/2014/main" id="{FFC630E7-2216-6C9E-2D0C-18BDB9CADA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828800"/>
            <a:ext cx="8305800" cy="6515100"/>
          </a:xfrm>
          <a:prstGeom prst="rect">
            <a:avLst/>
          </a:prstGeom>
        </p:spPr>
      </p:pic>
      <p:pic>
        <p:nvPicPr>
          <p:cNvPr id="9" name="Content Placeholder 16" descr="A map of a country&#10;&#10;AI-generated content may be incorrect.">
            <a:extLst>
              <a:ext uri="{FF2B5EF4-FFF2-40B4-BE49-F238E27FC236}">
                <a16:creationId xmlns:a16="http://schemas.microsoft.com/office/drawing/2014/main" id="{DACE6821-6BF7-10A3-609F-4B29825A3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91600" y="1828800"/>
            <a:ext cx="9067800" cy="6515100"/>
          </a:xfrm>
          <a:prstGeom prst="rect">
            <a:avLst/>
          </a:prstGeom>
        </p:spPr>
      </p:pic>
      <p:sp>
        <p:nvSpPr>
          <p:cNvPr id="10" name="TextBox 9">
            <a:extLst>
              <a:ext uri="{FF2B5EF4-FFF2-40B4-BE49-F238E27FC236}">
                <a16:creationId xmlns:a16="http://schemas.microsoft.com/office/drawing/2014/main" id="{98CE9995-D4F7-D6BC-0951-A2C09F8734CF}"/>
              </a:ext>
            </a:extLst>
          </p:cNvPr>
          <p:cNvSpPr txBox="1"/>
          <p:nvPr/>
        </p:nvSpPr>
        <p:spPr>
          <a:xfrm>
            <a:off x="838200" y="2476500"/>
            <a:ext cx="317716" cy="369332"/>
          </a:xfrm>
          <a:prstGeom prst="rect">
            <a:avLst/>
          </a:prstGeom>
          <a:noFill/>
        </p:spPr>
        <p:txBody>
          <a:bodyPr wrap="none" rtlCol="0">
            <a:spAutoFit/>
          </a:bodyPr>
          <a:lstStyle/>
          <a:p>
            <a:r>
              <a:rPr lang="en-GB" dirty="0"/>
              <a:t>A</a:t>
            </a:r>
            <a:endParaRPr lang="en-ZA" dirty="0"/>
          </a:p>
        </p:txBody>
      </p:sp>
      <p:sp>
        <p:nvSpPr>
          <p:cNvPr id="11" name="TextBox 10">
            <a:extLst>
              <a:ext uri="{FF2B5EF4-FFF2-40B4-BE49-F238E27FC236}">
                <a16:creationId xmlns:a16="http://schemas.microsoft.com/office/drawing/2014/main" id="{78A9210B-0C32-C488-4633-FAEBD22377D8}"/>
              </a:ext>
            </a:extLst>
          </p:cNvPr>
          <p:cNvSpPr txBox="1"/>
          <p:nvPr/>
        </p:nvSpPr>
        <p:spPr>
          <a:xfrm>
            <a:off x="9906000" y="2476500"/>
            <a:ext cx="309700" cy="369332"/>
          </a:xfrm>
          <a:prstGeom prst="rect">
            <a:avLst/>
          </a:prstGeom>
          <a:noFill/>
        </p:spPr>
        <p:txBody>
          <a:bodyPr wrap="none" rtlCol="0">
            <a:spAutoFit/>
          </a:bodyPr>
          <a:lstStyle/>
          <a:p>
            <a:r>
              <a:rPr lang="en-GB" dirty="0"/>
              <a:t>B</a:t>
            </a:r>
            <a:endParaRPr lang="en-ZA" dirty="0"/>
          </a:p>
        </p:txBody>
      </p:sp>
    </p:spTree>
    <p:extLst>
      <p:ext uri="{BB962C8B-B14F-4D97-AF65-F5344CB8AC3E}">
        <p14:creationId xmlns:p14="http://schemas.microsoft.com/office/powerpoint/2010/main" val="432690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48200" y="342899"/>
            <a:ext cx="10744200" cy="1143000"/>
          </a:xfrm>
        </p:spPr>
        <p:txBody>
          <a:bodyPr/>
          <a:lstStyle/>
          <a:p>
            <a:r>
              <a:rPr lang="en-GB" sz="5400" dirty="0"/>
              <a:t>L</a:t>
            </a:r>
            <a:r>
              <a:rPr lang="en-ZA" sz="5400" dirty="0"/>
              <a:t>and Use Land Cover damage assessment</a:t>
            </a:r>
          </a:p>
        </p:txBody>
      </p:sp>
      <p:pic>
        <p:nvPicPr>
          <p:cNvPr id="5" name="Content Placeholder 5" descr="A logo of a company&#10;&#10;AI-generated content may be incorrect.">
            <a:extLst>
              <a:ext uri="{FF2B5EF4-FFF2-40B4-BE49-F238E27FC236}">
                <a16:creationId xmlns:a16="http://schemas.microsoft.com/office/drawing/2014/main" id="{A27193B6-90F9-CF0A-22FF-965D31A19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54400" y="130276"/>
            <a:ext cx="1962150" cy="1447801"/>
          </a:xfrm>
          <a:prstGeom prst="rect">
            <a:avLst/>
          </a:prstGeom>
        </p:spPr>
      </p:pic>
      <p:pic>
        <p:nvPicPr>
          <p:cNvPr id="6" name="Content Placeholder 11" descr="A map of the united states&#10;&#10;AI-generated content may be incorrect.">
            <a:extLst>
              <a:ext uri="{FF2B5EF4-FFF2-40B4-BE49-F238E27FC236}">
                <a16:creationId xmlns:a16="http://schemas.microsoft.com/office/drawing/2014/main" id="{77FA01D9-C02B-3F48-AB50-ECF4FF535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145" y="1786454"/>
            <a:ext cx="8153400" cy="6438900"/>
          </a:xfrm>
          <a:prstGeom prst="rect">
            <a:avLst/>
          </a:prstGeom>
        </p:spPr>
      </p:pic>
      <p:pic>
        <p:nvPicPr>
          <p:cNvPr id="7" name="Content Placeholder 18" descr="A map of a country&#10;&#10;AI-generated content may be incorrect.">
            <a:extLst>
              <a:ext uri="{FF2B5EF4-FFF2-40B4-BE49-F238E27FC236}">
                <a16:creationId xmlns:a16="http://schemas.microsoft.com/office/drawing/2014/main" id="{7EC8FE3D-2D15-DF0A-5292-7CC8B53762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61115" y="1822655"/>
            <a:ext cx="8610600" cy="6413090"/>
          </a:xfrm>
          <a:prstGeom prst="rect">
            <a:avLst/>
          </a:prstGeom>
        </p:spPr>
      </p:pic>
      <p:graphicFrame>
        <p:nvGraphicFramePr>
          <p:cNvPr id="8" name="Table 7">
            <a:extLst>
              <a:ext uri="{FF2B5EF4-FFF2-40B4-BE49-F238E27FC236}">
                <a16:creationId xmlns:a16="http://schemas.microsoft.com/office/drawing/2014/main" id="{BE6B1C3F-23E1-A245-2C86-7103C73C2791}"/>
              </a:ext>
            </a:extLst>
          </p:cNvPr>
          <p:cNvGraphicFramePr>
            <a:graphicFrameLocks noGrp="1"/>
          </p:cNvGraphicFramePr>
          <p:nvPr>
            <p:extLst>
              <p:ext uri="{D42A27DB-BD31-4B8C-83A1-F6EECF244321}">
                <p14:modId xmlns:p14="http://schemas.microsoft.com/office/powerpoint/2010/main" val="4205445292"/>
              </p:ext>
            </p:extLst>
          </p:nvPr>
        </p:nvGraphicFramePr>
        <p:xfrm>
          <a:off x="990600" y="8724900"/>
          <a:ext cx="5715001" cy="1371601"/>
        </p:xfrm>
        <a:graphic>
          <a:graphicData uri="http://schemas.openxmlformats.org/drawingml/2006/table">
            <a:tbl>
              <a:tblPr firstRow="1" firstCol="1" bandRow="1">
                <a:tableStyleId>{5C22544A-7EE6-4342-B048-85BDC9FD1C3A}</a:tableStyleId>
              </a:tblPr>
              <a:tblGrid>
                <a:gridCol w="1904789">
                  <a:extLst>
                    <a:ext uri="{9D8B030D-6E8A-4147-A177-3AD203B41FA5}">
                      <a16:colId xmlns:a16="http://schemas.microsoft.com/office/drawing/2014/main" val="3383196509"/>
                    </a:ext>
                  </a:extLst>
                </a:gridCol>
                <a:gridCol w="1904789">
                  <a:extLst>
                    <a:ext uri="{9D8B030D-6E8A-4147-A177-3AD203B41FA5}">
                      <a16:colId xmlns:a16="http://schemas.microsoft.com/office/drawing/2014/main" val="4115248946"/>
                    </a:ext>
                  </a:extLst>
                </a:gridCol>
                <a:gridCol w="1905423">
                  <a:extLst>
                    <a:ext uri="{9D8B030D-6E8A-4147-A177-3AD203B41FA5}">
                      <a16:colId xmlns:a16="http://schemas.microsoft.com/office/drawing/2014/main" val="3127543806"/>
                    </a:ext>
                  </a:extLst>
                </a:gridCol>
              </a:tblGrid>
              <a:tr h="381403">
                <a:tc>
                  <a:txBody>
                    <a:bodyPr/>
                    <a:lstStyle/>
                    <a:p>
                      <a:pPr>
                        <a:lnSpc>
                          <a:spcPct val="107000"/>
                        </a:lnSpc>
                        <a:spcAft>
                          <a:spcPts val="800"/>
                        </a:spcAft>
                        <a:buNone/>
                      </a:pPr>
                      <a:r>
                        <a:rPr lang="en-ZA" sz="1600" kern="100">
                          <a:effectLst/>
                        </a:rPr>
                        <a:t> </a:t>
                      </a:r>
                      <a:endParaRPr lang="en-ZA"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ZA" sz="1600" kern="100" dirty="0">
                          <a:effectLst/>
                        </a:rPr>
                        <a:t>Built-up (ha)</a:t>
                      </a:r>
                      <a:endParaRPr lang="en-ZA"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ZA" sz="1600" kern="100">
                          <a:effectLst/>
                        </a:rPr>
                        <a:t>Cropland (ha)</a:t>
                      </a:r>
                      <a:endParaRPr lang="en-ZA"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7756319"/>
                  </a:ext>
                </a:extLst>
              </a:tr>
              <a:tr h="990198">
                <a:tc>
                  <a:txBody>
                    <a:bodyPr/>
                    <a:lstStyle/>
                    <a:p>
                      <a:pPr>
                        <a:lnSpc>
                          <a:spcPct val="107000"/>
                        </a:lnSpc>
                        <a:spcAft>
                          <a:spcPts val="800"/>
                        </a:spcAft>
                        <a:buNone/>
                      </a:pPr>
                      <a:r>
                        <a:rPr lang="en-ZA" sz="1600" kern="100">
                          <a:effectLst/>
                        </a:rPr>
                        <a:t>Damage assessment</a:t>
                      </a:r>
                      <a:endParaRPr lang="en-ZA"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ZA" sz="1600" kern="100">
                          <a:effectLst/>
                        </a:rPr>
                        <a:t>10056</a:t>
                      </a:r>
                      <a:endParaRPr lang="en-ZA"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buNone/>
                      </a:pPr>
                      <a:r>
                        <a:rPr lang="en-ZA" sz="1600" kern="100" dirty="0">
                          <a:effectLst/>
                        </a:rPr>
                        <a:t>25844</a:t>
                      </a:r>
                      <a:endParaRPr lang="en-ZA"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76794475"/>
                  </a:ext>
                </a:extLst>
              </a:tr>
            </a:tbl>
          </a:graphicData>
        </a:graphic>
      </p:graphicFrame>
      <p:sp>
        <p:nvSpPr>
          <p:cNvPr id="9" name="TextBox 8">
            <a:extLst>
              <a:ext uri="{FF2B5EF4-FFF2-40B4-BE49-F238E27FC236}">
                <a16:creationId xmlns:a16="http://schemas.microsoft.com/office/drawing/2014/main" id="{4A71D6DA-01F2-E23B-0DE4-F427166A1F63}"/>
              </a:ext>
            </a:extLst>
          </p:cNvPr>
          <p:cNvSpPr txBox="1"/>
          <p:nvPr/>
        </p:nvSpPr>
        <p:spPr>
          <a:xfrm>
            <a:off x="1219200" y="2781300"/>
            <a:ext cx="317716" cy="369332"/>
          </a:xfrm>
          <a:prstGeom prst="rect">
            <a:avLst/>
          </a:prstGeom>
          <a:noFill/>
        </p:spPr>
        <p:txBody>
          <a:bodyPr wrap="none" rtlCol="0">
            <a:spAutoFit/>
          </a:bodyPr>
          <a:lstStyle/>
          <a:p>
            <a:r>
              <a:rPr lang="en-GB" dirty="0"/>
              <a:t>A</a:t>
            </a:r>
            <a:endParaRPr lang="en-ZA" dirty="0"/>
          </a:p>
        </p:txBody>
      </p:sp>
      <p:sp>
        <p:nvSpPr>
          <p:cNvPr id="10" name="TextBox 9">
            <a:extLst>
              <a:ext uri="{FF2B5EF4-FFF2-40B4-BE49-F238E27FC236}">
                <a16:creationId xmlns:a16="http://schemas.microsoft.com/office/drawing/2014/main" id="{66B8337F-75A8-F8D3-0861-3CDEFE0BD5C9}"/>
              </a:ext>
            </a:extLst>
          </p:cNvPr>
          <p:cNvSpPr txBox="1"/>
          <p:nvPr/>
        </p:nvSpPr>
        <p:spPr>
          <a:xfrm>
            <a:off x="10287000" y="2628900"/>
            <a:ext cx="309700" cy="369332"/>
          </a:xfrm>
          <a:prstGeom prst="rect">
            <a:avLst/>
          </a:prstGeom>
          <a:noFill/>
        </p:spPr>
        <p:txBody>
          <a:bodyPr wrap="none" rtlCol="0">
            <a:spAutoFit/>
          </a:bodyPr>
          <a:lstStyle/>
          <a:p>
            <a:r>
              <a:rPr lang="en-GB" dirty="0"/>
              <a:t>B</a:t>
            </a:r>
            <a:endParaRPr lang="en-ZA" dirty="0"/>
          </a:p>
        </p:txBody>
      </p:sp>
    </p:spTree>
    <p:extLst>
      <p:ext uri="{BB962C8B-B14F-4D97-AF65-F5344CB8AC3E}">
        <p14:creationId xmlns:p14="http://schemas.microsoft.com/office/powerpoint/2010/main" val="204809220"/>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F497D"/>
      </a:dk2>
      <a:lt2>
        <a:srgbClr val="FFC542"/>
      </a:lt2>
      <a:accent1>
        <a:srgbClr val="676767"/>
      </a:accent1>
      <a:accent2>
        <a:srgbClr val="D1D1D1"/>
      </a:accent2>
      <a:accent3>
        <a:srgbClr val="FAF6ED"/>
      </a:accent3>
      <a:accent4>
        <a:srgbClr val="ED1B30"/>
      </a:accent4>
      <a:accent5>
        <a:srgbClr val="0067B1"/>
      </a:accent5>
      <a:accent6>
        <a:srgbClr val="723B93"/>
      </a:accent6>
      <a:hlink>
        <a:srgbClr val="900A59"/>
      </a:hlink>
      <a:folHlink>
        <a:srgbClr val="395BA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18964</TotalTime>
  <Words>772</Words>
  <Application>Microsoft Office PowerPoint</Application>
  <PresentationFormat>Custom</PresentationFormat>
  <Paragraphs>88</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Wingdings</vt:lpstr>
      <vt:lpstr>Arial</vt:lpstr>
      <vt:lpstr>Calibri</vt:lpstr>
      <vt:lpstr>Times New Roman</vt:lpstr>
      <vt:lpstr>Office Theme</vt:lpstr>
      <vt:lpstr>Flood mapping using cloud computing platform and machine learning</vt:lpstr>
      <vt:lpstr>Introduction </vt:lpstr>
      <vt:lpstr>Literature</vt:lpstr>
      <vt:lpstr>Aim </vt:lpstr>
      <vt:lpstr>Study area</vt:lpstr>
      <vt:lpstr>Dataset</vt:lpstr>
      <vt:lpstr>Methodology</vt:lpstr>
      <vt:lpstr>Results and discussion</vt:lpstr>
      <vt:lpstr>Land Use Land Cover damage assessment</vt:lpstr>
      <vt:lpstr>Flood/Rainfall analysis</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Violet Simple Marketing Plan Presentation</dc:title>
  <dc:creator>John</dc:creator>
  <cp:lastModifiedBy>John Mamabolo</cp:lastModifiedBy>
  <cp:revision>195</cp:revision>
  <dcterms:created xsi:type="dcterms:W3CDTF">2006-08-16T00:00:00Z</dcterms:created>
  <dcterms:modified xsi:type="dcterms:W3CDTF">2025-07-30T06:04:03Z</dcterms:modified>
  <dc:identifier>DAD4vu9npsI</dc:identifier>
</cp:coreProperties>
</file>